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1.xml" ContentType="application/vnd.openxmlformats-officedocument.presentationml.notesSlid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2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90" r:id="rId3"/>
    <p:sldId id="391" r:id="rId4"/>
    <p:sldId id="350" r:id="rId5"/>
    <p:sldId id="374" r:id="rId6"/>
    <p:sldId id="375" r:id="rId7"/>
    <p:sldId id="353" r:id="rId8"/>
    <p:sldId id="380" r:id="rId9"/>
    <p:sldId id="389" r:id="rId10"/>
    <p:sldId id="376" r:id="rId11"/>
    <p:sldId id="379" r:id="rId12"/>
    <p:sldId id="378" r:id="rId13"/>
    <p:sldId id="377" r:id="rId14"/>
    <p:sldId id="381" r:id="rId15"/>
    <p:sldId id="382" r:id="rId16"/>
    <p:sldId id="383" r:id="rId17"/>
    <p:sldId id="354" r:id="rId18"/>
    <p:sldId id="359" r:id="rId19"/>
    <p:sldId id="357" r:id="rId20"/>
    <p:sldId id="360" r:id="rId21"/>
    <p:sldId id="392" r:id="rId22"/>
    <p:sldId id="393" r:id="rId23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CC"/>
    <a:srgbClr val="FF7C80"/>
    <a:srgbClr val="66FF33"/>
    <a:srgbClr val="CC3300"/>
    <a:srgbClr val="CCFF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103" d="100"/>
          <a:sy n="103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&#1054;&#1073;&#1084;&#1077;&#1085;\&#1054;&#1073;&#1098;&#1077;&#1084;&#1099;%20&#1087;&#1077;&#1088;&#1077;&#1074;&#1086;&#1079;&#1086;&#1082;%20&#1079;&#1072;%202010-15%20&#1080;%202020&#1075;&#1075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E:\&#1054;&#1073;&#1084;&#1077;&#1085;\&#1054;&#1073;&#1098;&#1077;&#1084;&#1099;%20&#1087;&#1077;&#1088;&#1077;&#1074;&#1086;&#1079;&#1086;&#1082;%20&#1079;&#1072;%202010-15%20&#1080;%202020&#1075;&#1075;.xls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BD4A47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val>
            <c:numRef>
              <c:f>'посл. (коррекц)'!$R$13:$R$14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1"/>
          <c:order val="1"/>
          <c:dPt>
            <c:idx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</c:dPt>
          <c:dPt>
            <c:idx val="1"/>
            <c:bubble3D val="0"/>
            <c:spPr>
              <a:solidFill>
                <a:srgbClr val="BD4A47"/>
              </a:solidFill>
            </c:spPr>
          </c:dPt>
          <c:val>
            <c:numRef>
              <c:f>'посл. (коррекц)'!$Q$13:$Q$14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</c:ser>
        <c:ser>
          <c:idx val="0"/>
          <c:order val="0"/>
          <c:val>
            <c:numRef>
              <c:f>'посл. (коррекц)'!$Q$13:$Q$14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42F71D-E087-4B6B-ABC0-A9C5491B7AE6}" type="datetimeFigureOut">
              <a:rPr lang="ru-RU"/>
              <a:pPr/>
              <a:t>21.02.2012</a:t>
            </a:fld>
            <a:endParaRPr 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5F99F1-173D-48F7-9660-9337F77491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117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E4D42-8E08-471A-B73F-5E44B6DE12CC}" type="datetimeFigureOut">
              <a:rPr lang="ru-RU" smtClean="0"/>
              <a:t>21.02.2012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C833D-B5FC-4611-A36B-D8E0BDD9A0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89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8F5AD8-CA09-486B-BCFB-627CB5BDEA25}" type="slidenum">
              <a:rPr lang="en-US"/>
              <a:pPr/>
              <a:t>11</a:t>
            </a:fld>
            <a:endParaRPr lang="en-US"/>
          </a:p>
        </p:txBody>
      </p:sp>
      <p:sp>
        <p:nvSpPr>
          <p:cNvPr id="207874" name="Rectangle 7"/>
          <p:cNvSpPr txBox="1">
            <a:spLocks noGrp="1" noChangeArrowheads="1"/>
          </p:cNvSpPr>
          <p:nvPr/>
        </p:nvSpPr>
        <p:spPr bwMode="auto">
          <a:xfrm>
            <a:off x="6065982" y="9492211"/>
            <a:ext cx="539919" cy="18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0984DB59-A3A5-4613-B275-17738C308D61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239963" y="1276350"/>
            <a:ext cx="11236326" cy="8428038"/>
          </a:xfrm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880" y="365713"/>
            <a:ext cx="5796021" cy="251428"/>
          </a:xfrm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71E315-BEDF-4C68-BCA9-147104DB66A1}" type="slidenum">
              <a:rPr lang="en-US"/>
              <a:pPr/>
              <a:t>12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04825" y="619125"/>
            <a:ext cx="5789613" cy="43434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246" y="5306104"/>
            <a:ext cx="5793070" cy="259591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FA6A00-3EC3-419F-9A64-67B92FEA096D}" type="slidenum">
              <a:rPr lang="en-US"/>
              <a:pPr/>
              <a:t>13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246" y="5306104"/>
            <a:ext cx="5793070" cy="251428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7E0E4-3494-48AE-A07B-4AA6B65E1509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012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F4D5-ED56-4764-B834-41738A9FDEC8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0AAB-0062-452F-BCD1-E4EA2C1081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B6F6A-7211-4FA2-A807-0E3E0B453573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3657A-049C-481E-9824-7BBCC1A06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B3C4-43D0-49EB-91A9-EBC1F5AA9A1A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44BA0-AB31-4A21-B11C-F32F33BE3B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2921977" y="2165351"/>
            <a:ext cx="3424604" cy="26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CC"/>
                  </a:outerShdw>
                </a:effectLst>
              </a14:hiddenEffects>
            </a:ext>
          </a:extLst>
        </p:spPr>
        <p:txBody>
          <a:bodyPr lIns="83969" tIns="41985" rIns="83969" bIns="4198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91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39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588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795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367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939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511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5083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ru-RU" sz="1200" smtClean="0">
              <a:solidFill>
                <a:schemeClr val="tx2"/>
              </a:solidFill>
              <a:latin typeface="Arial" charset="0"/>
            </a:endParaRPr>
          </a:p>
        </p:txBody>
      </p:sp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33705" y="0"/>
            <a:ext cx="3322026" cy="608013"/>
            <a:chOff x="0" y="8"/>
            <a:chExt cx="2267" cy="383"/>
          </a:xfrm>
        </p:grpSpPr>
        <p:pic>
          <p:nvPicPr>
            <p:cNvPr id="5" name="Picture 15" descr="1 урезанный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5" y="8"/>
              <a:ext cx="213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1" descr="логотип_resiz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64"/>
              <a:ext cx="11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119" y="0"/>
            <a:ext cx="7658574" cy="923192"/>
          </a:xfrm>
        </p:spPr>
        <p:txBody>
          <a:bodyPr anchor="b"/>
          <a:lstStyle>
            <a:lvl1pPr>
              <a:defRPr b="1">
                <a:solidFill>
                  <a:srgbClr val="1F497D"/>
                </a:solidFill>
                <a:latin typeface="RussianRail G Pro Cond" pitchFamily="50" charset="-52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921095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2921977" y="2165351"/>
            <a:ext cx="3424604" cy="26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FFFCC"/>
                  </a:outerShdw>
                </a:effectLst>
              </a14:hiddenEffects>
            </a:ext>
          </a:extLst>
        </p:spPr>
        <p:txBody>
          <a:bodyPr lIns="83969" tIns="41985" rIns="83969" bIns="4198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191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39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588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795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1367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939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511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5083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endParaRPr lang="ru-RU" sz="1200" smtClean="0">
              <a:solidFill>
                <a:schemeClr val="tx2"/>
              </a:solidFill>
              <a:latin typeface="Arial" charset="0"/>
            </a:endParaRPr>
          </a:p>
        </p:txBody>
      </p:sp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33705" y="0"/>
            <a:ext cx="3322026" cy="608013"/>
            <a:chOff x="0" y="8"/>
            <a:chExt cx="2267" cy="383"/>
          </a:xfrm>
        </p:grpSpPr>
        <p:pic>
          <p:nvPicPr>
            <p:cNvPr id="5" name="Picture 15" descr="1 урезанный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5" y="8"/>
              <a:ext cx="213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1" descr="логотип_resiz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64"/>
              <a:ext cx="11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119" y="0"/>
            <a:ext cx="7658574" cy="923192"/>
          </a:xfrm>
        </p:spPr>
        <p:txBody>
          <a:bodyPr anchor="b"/>
          <a:lstStyle>
            <a:lvl1pPr>
              <a:defRPr b="1">
                <a:solidFill>
                  <a:srgbClr val="1F497D"/>
                </a:solidFill>
                <a:latin typeface="RussianRail G Pro Cond" pitchFamily="50" charset="-52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95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 userDrawn="1"/>
        </p:nvSpPr>
        <p:spPr>
          <a:xfrm>
            <a:off x="0" y="6500813"/>
            <a:ext cx="9144000" cy="357187"/>
          </a:xfrm>
          <a:prstGeom prst="rect">
            <a:avLst/>
          </a:prstGeom>
          <a:solidFill>
            <a:srgbClr val="522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endParaRPr lang="pl-PL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 descr="F:\BGK_01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14313"/>
            <a:ext cx="18573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74739"/>
            <a:ext cx="8229600" cy="5311781"/>
          </a:xfrm>
        </p:spPr>
        <p:txBody>
          <a:bodyPr/>
          <a:lstStyle>
            <a:lvl1pPr>
              <a:defRPr sz="2000"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2" y="6500834"/>
            <a:ext cx="8572560" cy="357166"/>
          </a:xfrm>
        </p:spPr>
        <p:txBody>
          <a:bodyPr/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86563" y="285750"/>
            <a:ext cx="2133600" cy="255588"/>
          </a:xfrm>
        </p:spPr>
        <p:txBody>
          <a:bodyPr/>
          <a:lstStyle>
            <a:lvl1pPr algn="r">
              <a:defRPr sz="1400">
                <a:solidFill>
                  <a:srgbClr val="542C1B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DA4E4650-3A1A-46AE-B533-A294F482E661}" type="datetime1">
              <a:rPr lang="pl-PL"/>
              <a:pPr>
                <a:defRPr/>
              </a:pPr>
              <a:t>2012-02-21</a:t>
            </a:fld>
            <a:endParaRPr 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938963" y="6572250"/>
            <a:ext cx="2133600" cy="255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121D595-5BBE-4F4C-8C2C-42624FCE748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511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2A347-479C-4CE4-B0E5-B7C94360D760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8A00B-D518-46AE-8875-5691D9E96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682DE-B57F-44EE-9C45-3338D535E60A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F0003-73C9-4055-AADC-BF7F66AED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09AA3-43C4-4ACA-BD87-E2D7588ADD27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599BC-66D1-444F-833B-C06211E91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781D5-943E-42B9-AB3E-84E541A45ECD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769C5-3DB4-4320-B321-60CFB40A9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BD3B5-80F5-49DD-8B33-A3388CBE0410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9144E-757D-493E-93C2-0592499C3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33F27-3337-451C-BD43-89E65FBE16D2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DDFBB-86EB-4C39-9094-454792DBF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997ED-0972-49AB-A454-112BC75BE588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A8A2-E0C5-49AC-BDBF-F2F863148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719B4-0BED-468A-85F5-B6B63F7BA8FA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2966D-EC4B-4230-83E0-1E5F94CA4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253611-8744-4DDD-90E5-4562A6ABF3D7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3B9B01-1A6B-468C-871F-8FD3A270AE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  <p:sldLayoutId id="2147483661" r:id="rId13"/>
    <p:sldLayoutId id="214748366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47" Type="http://schemas.openxmlformats.org/officeDocument/2006/relationships/tags" Target="../tags/tag46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0" Type="http://schemas.openxmlformats.org/officeDocument/2006/relationships/tags" Target="../tags/tag19.xml"/><Relationship Id="rId29" Type="http://schemas.openxmlformats.org/officeDocument/2006/relationships/tags" Target="../tags/tag28.xml"/><Relationship Id="rId41" Type="http://schemas.openxmlformats.org/officeDocument/2006/relationships/tags" Target="../tags/tag40.xml"/><Relationship Id="rId54" Type="http://schemas.openxmlformats.org/officeDocument/2006/relationships/tags" Target="../tags/tag53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53" Type="http://schemas.openxmlformats.org/officeDocument/2006/relationships/tags" Target="../tags/tag52.xml"/><Relationship Id="rId58" Type="http://schemas.openxmlformats.org/officeDocument/2006/relationships/notesSlide" Target="../notesSlides/notesSlide1.xml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49" Type="http://schemas.openxmlformats.org/officeDocument/2006/relationships/tags" Target="../tags/tag48.xml"/><Relationship Id="rId57" Type="http://schemas.openxmlformats.org/officeDocument/2006/relationships/slideLayout" Target="../slideLayouts/slideLayout2.xml"/><Relationship Id="rId61" Type="http://schemas.openxmlformats.org/officeDocument/2006/relationships/image" Target="../media/image4.emf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4" Type="http://schemas.openxmlformats.org/officeDocument/2006/relationships/tags" Target="../tags/tag43.xml"/><Relationship Id="rId52" Type="http://schemas.openxmlformats.org/officeDocument/2006/relationships/tags" Target="../tags/tag51.xml"/><Relationship Id="rId60" Type="http://schemas.openxmlformats.org/officeDocument/2006/relationships/oleObject" Target="../embeddings/oleObject2.bin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56" Type="http://schemas.openxmlformats.org/officeDocument/2006/relationships/tags" Target="../tags/tag55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46" Type="http://schemas.openxmlformats.org/officeDocument/2006/relationships/tags" Target="../tags/tag45.xml"/><Relationship Id="rId59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67.xml"/><Relationship Id="rId18" Type="http://schemas.openxmlformats.org/officeDocument/2006/relationships/tags" Target="../tags/tag72.xml"/><Relationship Id="rId26" Type="http://schemas.openxmlformats.org/officeDocument/2006/relationships/tags" Target="../tags/tag80.xml"/><Relationship Id="rId39" Type="http://schemas.openxmlformats.org/officeDocument/2006/relationships/tags" Target="../tags/tag93.xml"/><Relationship Id="rId3" Type="http://schemas.openxmlformats.org/officeDocument/2006/relationships/tags" Target="../tags/tag57.xml"/><Relationship Id="rId21" Type="http://schemas.openxmlformats.org/officeDocument/2006/relationships/tags" Target="../tags/tag75.xml"/><Relationship Id="rId34" Type="http://schemas.openxmlformats.org/officeDocument/2006/relationships/tags" Target="../tags/tag88.xml"/><Relationship Id="rId42" Type="http://schemas.openxmlformats.org/officeDocument/2006/relationships/tags" Target="../tags/tag96.xml"/><Relationship Id="rId47" Type="http://schemas.openxmlformats.org/officeDocument/2006/relationships/image" Target="../media/image5.emf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17" Type="http://schemas.openxmlformats.org/officeDocument/2006/relationships/tags" Target="../tags/tag71.xml"/><Relationship Id="rId25" Type="http://schemas.openxmlformats.org/officeDocument/2006/relationships/tags" Target="../tags/tag79.xml"/><Relationship Id="rId33" Type="http://schemas.openxmlformats.org/officeDocument/2006/relationships/tags" Target="../tags/tag87.xml"/><Relationship Id="rId38" Type="http://schemas.openxmlformats.org/officeDocument/2006/relationships/tags" Target="../tags/tag92.xml"/><Relationship Id="rId46" Type="http://schemas.openxmlformats.org/officeDocument/2006/relationships/oleObject" Target="../embeddings/oleObject4.bin"/><Relationship Id="rId2" Type="http://schemas.openxmlformats.org/officeDocument/2006/relationships/tags" Target="../tags/tag56.xml"/><Relationship Id="rId16" Type="http://schemas.openxmlformats.org/officeDocument/2006/relationships/tags" Target="../tags/tag70.xml"/><Relationship Id="rId20" Type="http://schemas.openxmlformats.org/officeDocument/2006/relationships/tags" Target="../tags/tag74.xml"/><Relationship Id="rId29" Type="http://schemas.openxmlformats.org/officeDocument/2006/relationships/tags" Target="../tags/tag83.xml"/><Relationship Id="rId41" Type="http://schemas.openxmlformats.org/officeDocument/2006/relationships/tags" Target="../tags/tag95.xml"/><Relationship Id="rId1" Type="http://schemas.openxmlformats.org/officeDocument/2006/relationships/vmlDrawing" Target="../drawings/vmlDrawing2.v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24" Type="http://schemas.openxmlformats.org/officeDocument/2006/relationships/tags" Target="../tags/tag78.xml"/><Relationship Id="rId32" Type="http://schemas.openxmlformats.org/officeDocument/2006/relationships/tags" Target="../tags/tag86.xml"/><Relationship Id="rId37" Type="http://schemas.openxmlformats.org/officeDocument/2006/relationships/tags" Target="../tags/tag91.xml"/><Relationship Id="rId40" Type="http://schemas.openxmlformats.org/officeDocument/2006/relationships/tags" Target="../tags/tag94.xml"/><Relationship Id="rId45" Type="http://schemas.openxmlformats.org/officeDocument/2006/relationships/oleObject" Target="../embeddings/oleObject3.bin"/><Relationship Id="rId5" Type="http://schemas.openxmlformats.org/officeDocument/2006/relationships/tags" Target="../tags/tag59.xml"/><Relationship Id="rId15" Type="http://schemas.openxmlformats.org/officeDocument/2006/relationships/tags" Target="../tags/tag69.xml"/><Relationship Id="rId23" Type="http://schemas.openxmlformats.org/officeDocument/2006/relationships/tags" Target="../tags/tag77.xml"/><Relationship Id="rId28" Type="http://schemas.openxmlformats.org/officeDocument/2006/relationships/tags" Target="../tags/tag82.xml"/><Relationship Id="rId36" Type="http://schemas.openxmlformats.org/officeDocument/2006/relationships/tags" Target="../tags/tag90.xml"/><Relationship Id="rId49" Type="http://schemas.openxmlformats.org/officeDocument/2006/relationships/image" Target="../media/image6.emf"/><Relationship Id="rId10" Type="http://schemas.openxmlformats.org/officeDocument/2006/relationships/tags" Target="../tags/tag64.xml"/><Relationship Id="rId19" Type="http://schemas.openxmlformats.org/officeDocument/2006/relationships/tags" Target="../tags/tag73.xml"/><Relationship Id="rId31" Type="http://schemas.openxmlformats.org/officeDocument/2006/relationships/tags" Target="../tags/tag85.xml"/><Relationship Id="rId44" Type="http://schemas.openxmlformats.org/officeDocument/2006/relationships/notesSlide" Target="../notesSlides/notesSlide2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Relationship Id="rId22" Type="http://schemas.openxmlformats.org/officeDocument/2006/relationships/tags" Target="../tags/tag76.xml"/><Relationship Id="rId27" Type="http://schemas.openxmlformats.org/officeDocument/2006/relationships/tags" Target="../tags/tag81.xml"/><Relationship Id="rId30" Type="http://schemas.openxmlformats.org/officeDocument/2006/relationships/tags" Target="../tags/tag84.xml"/><Relationship Id="rId35" Type="http://schemas.openxmlformats.org/officeDocument/2006/relationships/tags" Target="../tags/tag89.xml"/><Relationship Id="rId43" Type="http://schemas.openxmlformats.org/officeDocument/2006/relationships/slideLayout" Target="../slideLayouts/slideLayout6.xml"/><Relationship Id="rId48" Type="http://schemas.openxmlformats.org/officeDocument/2006/relationships/oleObject" Target="../embeddings/oleObject5.bin"/><Relationship Id="rId8" Type="http://schemas.openxmlformats.org/officeDocument/2006/relationships/tags" Target="../tags/tag6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oleObject" Target="../embeddings/oleObject8.bin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image" Target="../media/image8.emf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notesSlide" Target="../notesSlides/notesSlide3.xml"/><Relationship Id="rId1" Type="http://schemas.openxmlformats.org/officeDocument/2006/relationships/vmlDrawing" Target="../drawings/vmlDrawing3.v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oleObject" Target="../embeddings/oleObject7.bin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Layout" Target="../slideLayouts/slideLayout6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image" Target="../media/image7.emf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oleObject" Target="../embeddings/oleObject6.bin"/><Relationship Id="rId35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5342" y="836712"/>
            <a:ext cx="7772400" cy="43924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Информация по итогам Красноярского экономического форума – 2012.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16-19 февраля 2012 г.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«Время стратегических инициатив»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Участник: Сафиуллин Л.Н.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857625" y="6000750"/>
            <a:ext cx="2730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Красноярск 2012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Круглый стол - инфраструктура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/>
              <a:t>Развитие </a:t>
            </a:r>
            <a:r>
              <a:rPr lang="ru-RU" sz="1800" b="1" dirty="0"/>
              <a:t>инфраструктуры </a:t>
            </a:r>
            <a:r>
              <a:rPr lang="ru-RU" sz="1800" b="1" dirty="0" smtClean="0"/>
              <a:t>как </a:t>
            </a:r>
            <a:r>
              <a:rPr lang="ru-RU" sz="1800" b="1" dirty="0"/>
              <a:t>условие экономического роста </a:t>
            </a:r>
          </a:p>
          <a:p>
            <a:r>
              <a:rPr lang="ru-RU" sz="1800" b="1" dirty="0" smtClean="0"/>
              <a:t>Модератор</a:t>
            </a:r>
            <a:r>
              <a:rPr lang="ru-RU" sz="1800" b="1" dirty="0"/>
              <a:t>: Солженицын Ермолай Александрович </a:t>
            </a:r>
            <a:r>
              <a:rPr lang="ru-RU" sz="1800" dirty="0"/>
              <a:t>, управляющий партнер московского офиса </a:t>
            </a:r>
            <a:r>
              <a:rPr lang="ru-RU" sz="1800" dirty="0" err="1"/>
              <a:t>McKinsey&amp;Company</a:t>
            </a:r>
            <a:endParaRPr lang="ru-RU" sz="1800" dirty="0"/>
          </a:p>
          <a:p>
            <a:endParaRPr lang="ru-RU" sz="1800" b="1" dirty="0" smtClean="0"/>
          </a:p>
          <a:p>
            <a:r>
              <a:rPr lang="ru-RU" sz="1800" i="1" dirty="0"/>
              <a:t>Модернизация инфраструктурных объектов. «Умное регулирование».</a:t>
            </a:r>
          </a:p>
          <a:p>
            <a:r>
              <a:rPr lang="ru-RU" sz="1800" i="1" dirty="0"/>
              <a:t>Как успешно реализовывать механизм </a:t>
            </a:r>
            <a:r>
              <a:rPr lang="ru-RU" sz="1800" i="1" dirty="0" smtClean="0"/>
              <a:t>государственно-частного партнерства?</a:t>
            </a:r>
          </a:p>
          <a:p>
            <a:endParaRPr lang="ru-RU" sz="1800" b="1" dirty="0" smtClean="0"/>
          </a:p>
          <a:p>
            <a:r>
              <a:rPr lang="ru-RU" sz="1800" b="1" dirty="0" smtClean="0"/>
              <a:t>Вырезки из презентаций</a:t>
            </a:r>
            <a:r>
              <a:rPr lang="ru-RU" sz="1800" b="1" dirty="0"/>
              <a:t> </a:t>
            </a:r>
            <a:endParaRPr lang="ru-RU" sz="1800" dirty="0"/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850" name="Rectangle 2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think-cell Slide" r:id="rId59" imgW="0" imgH="0" progId="TCLayout.ActiveDocument.1">
                  <p:embed/>
                </p:oleObj>
              </mc:Choice>
              <mc:Fallback>
                <p:oleObj name="think-cell Slide" r:id="rId59" imgW="0" imgH="0" progId="TCLayout.ActiveDocument.1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51" name="Rectangle 3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0" y="0"/>
            <a:ext cx="16198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CA" altLang="ko-KR">
                <a:ea typeface="Gulim" pitchFamily="34" charset="-127"/>
                <a:cs typeface="Arial" charset="0"/>
              </a:rPr>
              <a:t> </a:t>
            </a:r>
          </a:p>
        </p:txBody>
      </p:sp>
      <p:sp>
        <p:nvSpPr>
          <p:cNvPr id="206852" name="McK Measure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21489" y="1138636"/>
            <a:ext cx="83875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/>
          <a:p>
            <a:pPr defTabSz="913526" eaLnBrk="0" hangingPunct="0"/>
            <a:r>
              <a:rPr lang="ru-RU" altLang="ko-KR" b="1" dirty="0"/>
              <a:t>Доля мирового ВВП</a:t>
            </a:r>
            <a:r>
              <a:rPr lang="en-CA" altLang="ko-KR" b="1" dirty="0">
                <a:ea typeface="Gulim" pitchFamily="34" charset="-127"/>
              </a:rPr>
              <a:t> (1–2009 </a:t>
            </a:r>
            <a:r>
              <a:rPr lang="ru-RU" altLang="ko-KR" b="1" dirty="0"/>
              <a:t>н.э.</a:t>
            </a:r>
            <a:r>
              <a:rPr lang="en-CA" altLang="ko-KR" b="1" dirty="0">
                <a:ea typeface="Gulim" pitchFamily="34" charset="-127"/>
              </a:rPr>
              <a:t>) </a:t>
            </a:r>
          </a:p>
          <a:p>
            <a:pPr defTabSz="913526" eaLnBrk="0" hangingPunct="0"/>
            <a:r>
              <a:rPr lang="ru-RU" altLang="ko-KR" dirty="0">
                <a:solidFill>
                  <a:srgbClr val="969696"/>
                </a:solidFill>
              </a:rPr>
              <a:t>Проценты</a:t>
            </a:r>
            <a:endParaRPr lang="en-CA" altLang="ko-KR" dirty="0">
              <a:solidFill>
                <a:srgbClr val="969696"/>
              </a:solidFill>
              <a:ea typeface="Gulim" pitchFamily="34" charset="-127"/>
            </a:endParaRPr>
          </a:p>
        </p:txBody>
      </p:sp>
      <p:sp>
        <p:nvSpPr>
          <p:cNvPr id="206853" name="Номер слайда 3"/>
          <p:cNvSpPr txBox="1"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8719602" y="6566446"/>
            <a:ext cx="199240" cy="15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B9B41DA-80E7-4A35-9C52-D63761E0D890}" type="slidenum">
              <a:rPr lang="en-US" sz="1000">
                <a:solidFill>
                  <a:srgbClr val="000000"/>
                </a:solidFill>
              </a:rPr>
              <a:pPr/>
              <a:t>11</a:t>
            </a:fld>
            <a:r>
              <a:rPr lang="en-US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6854" name="Line 4"/>
          <p:cNvSpPr>
            <a:spLocks noChangeShapeType="1"/>
          </p:cNvSpPr>
          <p:nvPr>
            <p:custDataLst>
              <p:tags r:id="rId6"/>
            </p:custDataLst>
          </p:nvPr>
        </p:nvSpPr>
        <p:spPr bwMode="gray">
          <a:xfrm>
            <a:off x="7041447" y="2427999"/>
            <a:ext cx="0" cy="3014345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6855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gray">
          <a:xfrm>
            <a:off x="7475564" y="2427998"/>
            <a:ext cx="0" cy="3066177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6856" name="Line 13"/>
          <p:cNvSpPr>
            <a:spLocks noChangeShapeType="1"/>
          </p:cNvSpPr>
          <p:nvPr>
            <p:custDataLst>
              <p:tags r:id="rId8"/>
            </p:custDataLst>
          </p:nvPr>
        </p:nvSpPr>
        <p:spPr bwMode="gray">
          <a:xfrm>
            <a:off x="7909682" y="2427998"/>
            <a:ext cx="0" cy="3066177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6857" name="Rectangle 9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>
          <a:xfrm>
            <a:off x="121489" y="234864"/>
            <a:ext cx="8794113" cy="884381"/>
          </a:xfrm>
        </p:spPr>
        <p:txBody>
          <a:bodyPr/>
          <a:lstStyle/>
          <a:p>
            <a:r>
              <a:rPr lang="ru-RU" altLang="ko-KR" sz="2000" dirty="0"/>
              <a:t>По мере "возврата" Азии к своей исторической половине ВВП планеты, возможности сотрудничества для России в регионе существенно возрастут</a:t>
            </a:r>
            <a:endParaRPr lang="en-CA" altLang="ko-KR" sz="2000" dirty="0">
              <a:ea typeface="Gulim" pitchFamily="34" charset="-127"/>
            </a:endParaRPr>
          </a:p>
        </p:txBody>
      </p:sp>
      <p:sp>
        <p:nvSpPr>
          <p:cNvPr id="206858" name="Rectangle 38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13161" y="5751715"/>
            <a:ext cx="4114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CA"/>
              <a:t>1</a:t>
            </a:r>
          </a:p>
        </p:txBody>
      </p:sp>
      <p:sp>
        <p:nvSpPr>
          <p:cNvPr id="206859" name="Rectangle 39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7603532" y="5751715"/>
            <a:ext cx="5410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CA"/>
              <a:t>2009</a:t>
            </a:r>
          </a:p>
        </p:txBody>
      </p:sp>
      <p:sp>
        <p:nvSpPr>
          <p:cNvPr id="206860" name="Rectangle 40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4143552" y="5751715"/>
            <a:ext cx="5410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CA"/>
              <a:t>1000</a:t>
            </a:r>
          </a:p>
        </p:txBody>
      </p:sp>
      <p:sp>
        <p:nvSpPr>
          <p:cNvPr id="206861" name="Rectangle 41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2413563" y="5751715"/>
            <a:ext cx="5410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CA"/>
              <a:t>500</a:t>
            </a:r>
          </a:p>
        </p:txBody>
      </p:sp>
      <p:sp>
        <p:nvSpPr>
          <p:cNvPr id="206862" name="Rectangle 42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873542" y="5751715"/>
            <a:ext cx="5410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CA"/>
              <a:t>1500</a:t>
            </a:r>
          </a:p>
        </p:txBody>
      </p:sp>
      <p:sp>
        <p:nvSpPr>
          <p:cNvPr id="206863" name="Line 43"/>
          <p:cNvSpPr>
            <a:spLocks noChangeShapeType="1"/>
          </p:cNvSpPr>
          <p:nvPr>
            <p:custDataLst>
              <p:tags r:id="rId15"/>
            </p:custDataLst>
          </p:nvPr>
        </p:nvSpPr>
        <p:spPr bwMode="gray">
          <a:xfrm flipV="1">
            <a:off x="2415183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64" name="Line 44"/>
          <p:cNvSpPr>
            <a:spLocks noChangeShapeType="1"/>
          </p:cNvSpPr>
          <p:nvPr>
            <p:custDataLst>
              <p:tags r:id="rId16"/>
            </p:custDataLst>
          </p:nvPr>
        </p:nvSpPr>
        <p:spPr bwMode="gray">
          <a:xfrm flipV="1">
            <a:off x="4812547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65" name="Line 45"/>
          <p:cNvSpPr>
            <a:spLocks noChangeShapeType="1"/>
          </p:cNvSpPr>
          <p:nvPr>
            <p:custDataLst>
              <p:tags r:id="rId17"/>
            </p:custDataLst>
          </p:nvPr>
        </p:nvSpPr>
        <p:spPr bwMode="gray">
          <a:xfrm flipV="1">
            <a:off x="5991790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66" name="Line 46"/>
          <p:cNvSpPr>
            <a:spLocks noChangeShapeType="1"/>
          </p:cNvSpPr>
          <p:nvPr>
            <p:custDataLst>
              <p:tags r:id="rId18"/>
            </p:custDataLst>
          </p:nvPr>
        </p:nvSpPr>
        <p:spPr bwMode="gray">
          <a:xfrm flipV="1">
            <a:off x="6963695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67" name="Line 47"/>
          <p:cNvSpPr>
            <a:spLocks noChangeShapeType="1"/>
          </p:cNvSpPr>
          <p:nvPr>
            <p:custDataLst>
              <p:tags r:id="rId19"/>
            </p:custDataLst>
          </p:nvPr>
        </p:nvSpPr>
        <p:spPr bwMode="gray">
          <a:xfrm flipV="1">
            <a:off x="7274704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68" name="Line 48"/>
          <p:cNvSpPr>
            <a:spLocks noChangeShapeType="1"/>
          </p:cNvSpPr>
          <p:nvPr>
            <p:custDataLst>
              <p:tags r:id="rId20"/>
            </p:custDataLst>
          </p:nvPr>
        </p:nvSpPr>
        <p:spPr bwMode="gray">
          <a:xfrm flipV="1">
            <a:off x="7559796" y="2711453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graphicFrame>
        <p:nvGraphicFramePr>
          <p:cNvPr id="206869" name="Object 20"/>
          <p:cNvGraphicFramePr>
            <a:graphicFrameLocks/>
          </p:cNvGraphicFramePr>
          <p:nvPr>
            <p:custDataLst>
              <p:tags r:id="rId21"/>
            </p:custDataLst>
          </p:nvPr>
        </p:nvGraphicFramePr>
        <p:xfrm>
          <a:off x="652797" y="2651524"/>
          <a:ext cx="7277943" cy="3176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Chart" r:id="rId60" imgW="7134211" imgH="3114720" progId="MSGraph.Chart.8">
                  <p:embed followColorScheme="full"/>
                </p:oleObj>
              </mc:Choice>
              <mc:Fallback>
                <p:oleObj name="Chart" r:id="rId60" imgW="7134211" imgH="311472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652797" y="2651524"/>
                        <a:ext cx="7277943" cy="31763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70" name="Line 2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7878905" y="5516851"/>
            <a:ext cx="100430" cy="103664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206871" name="Line 2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H="1">
            <a:off x="7874046" y="4914306"/>
            <a:ext cx="100430" cy="181411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206872" name="Line 23"/>
          <p:cNvSpPr>
            <a:spLocks noChangeShapeType="1"/>
          </p:cNvSpPr>
          <p:nvPr>
            <p:custDataLst>
              <p:tags r:id="rId24"/>
            </p:custDataLst>
          </p:nvPr>
        </p:nvSpPr>
        <p:spPr bwMode="gray">
          <a:xfrm flipH="1">
            <a:off x="7974475" y="4914306"/>
            <a:ext cx="4859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206873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451937" y="3247589"/>
            <a:ext cx="230017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1128BD0B-D30D-405C-A675-EC96E288AC62}" type="datetime'''''''''''''''''''''''''8''0''''''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80</a:t>
            </a:fld>
            <a:endParaRPr lang="en-CA"/>
          </a:p>
        </p:txBody>
      </p:sp>
      <p:sp>
        <p:nvSpPr>
          <p:cNvPr id="206874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451937" y="3830697"/>
            <a:ext cx="230017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DA9CE001-1CAC-433F-A71B-1695AAB77FAF}" type="datetime'''''''''''''''''''6''''0''''''''''''''''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60</a:t>
            </a:fld>
            <a:endParaRPr lang="en-CA"/>
          </a:p>
        </p:txBody>
      </p:sp>
      <p:sp>
        <p:nvSpPr>
          <p:cNvPr id="206875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451937" y="4413805"/>
            <a:ext cx="230017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10C5FDEE-75C0-499B-9B1D-17390E5FDB3F}" type="datetime'''''''''''''''''''''''4''''''''''''0''''''''''''''''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40</a:t>
            </a:fld>
            <a:endParaRPr lang="en-CA"/>
          </a:p>
        </p:txBody>
      </p:sp>
      <p:sp>
        <p:nvSpPr>
          <p:cNvPr id="206876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451937" y="4996914"/>
            <a:ext cx="230017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7592ABCD-E981-4789-950C-212B02ECFAB5}" type="datetime'''''''''''''''''''''''''''2''''''''''''''''''''0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20</a:t>
            </a:fld>
            <a:endParaRPr lang="en-CA"/>
          </a:p>
        </p:txBody>
      </p:sp>
      <p:sp>
        <p:nvSpPr>
          <p:cNvPr id="206877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336927" y="2664481"/>
            <a:ext cx="345027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E526E992-99A3-4108-97B0-05047D238D05}" type="datetime'''''''''''''''''''''''10''''''''''''''''''0''''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100</a:t>
            </a:fld>
            <a:endParaRPr lang="en-CA"/>
          </a:p>
        </p:txBody>
      </p:sp>
      <p:sp>
        <p:nvSpPr>
          <p:cNvPr id="206878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566945" y="5580022"/>
            <a:ext cx="115009" cy="2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algn="r" defTabSz="913526">
              <a:lnSpc>
                <a:spcPct val="90000"/>
              </a:lnSpc>
              <a:buClr>
                <a:schemeClr val="tx2"/>
              </a:buClr>
            </a:pPr>
            <a:fld id="{60818BF0-D341-488A-825E-04867A32F1DC}" type="datetime'''''''''''''''''0'''''''''''''">
              <a:rPr lang="en-CA"/>
              <a:pPr algn="r" defTabSz="913526">
                <a:lnSpc>
                  <a:spcPct val="90000"/>
                </a:lnSpc>
                <a:buClr>
                  <a:schemeClr val="tx2"/>
                </a:buClr>
              </a:pPr>
              <a:t>0</a:t>
            </a:fld>
            <a:endParaRPr lang="en-CA"/>
          </a:p>
        </p:txBody>
      </p:sp>
      <p:sp>
        <p:nvSpPr>
          <p:cNvPr id="206879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8005252" y="5392132"/>
            <a:ext cx="613920" cy="2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Индия</a:t>
            </a:r>
            <a:endParaRPr lang="en-CA"/>
          </a:p>
        </p:txBody>
      </p:sp>
      <p:sp>
        <p:nvSpPr>
          <p:cNvPr id="206880" name="Rectangle 33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8005252" y="5090859"/>
            <a:ext cx="565325" cy="2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Китай</a:t>
            </a:r>
            <a:endParaRPr lang="en-CA"/>
          </a:p>
        </p:txBody>
      </p:sp>
      <p:sp>
        <p:nvSpPr>
          <p:cNvPr id="206881" name="Rectangle 34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8005252" y="4789587"/>
            <a:ext cx="719209" cy="2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Япония</a:t>
            </a:r>
            <a:endParaRPr lang="en-CA"/>
          </a:p>
        </p:txBody>
      </p:sp>
      <p:sp>
        <p:nvSpPr>
          <p:cNvPr id="206882" name="Rectangle 35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8005252" y="4520709"/>
            <a:ext cx="1080434" cy="21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 sz="1400"/>
              <a:t>Прочая Азия</a:t>
            </a:r>
            <a:endParaRPr lang="en-CA" sz="1400"/>
          </a:p>
        </p:txBody>
      </p:sp>
      <p:sp>
        <p:nvSpPr>
          <p:cNvPr id="206883" name="Rectangle 36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8005252" y="4110913"/>
            <a:ext cx="704631" cy="2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Европа</a:t>
            </a:r>
            <a:endParaRPr lang="en-CA"/>
          </a:p>
        </p:txBody>
      </p:sp>
      <p:sp>
        <p:nvSpPr>
          <p:cNvPr id="206884" name="Rectangle 37"/>
          <p:cNvSpPr>
            <a:spLocks noChangeArrowheads="1"/>
          </p:cNvSpPr>
          <p:nvPr>
            <p:custDataLst>
              <p:tags r:id="rId36"/>
            </p:custDataLst>
          </p:nvPr>
        </p:nvSpPr>
        <p:spPr bwMode="gray">
          <a:xfrm>
            <a:off x="8005252" y="3192518"/>
            <a:ext cx="667374" cy="2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Другие</a:t>
            </a:r>
            <a:endParaRPr lang="en-CA"/>
          </a:p>
        </p:txBody>
      </p:sp>
      <p:sp>
        <p:nvSpPr>
          <p:cNvPr id="206885" name="Line 43"/>
          <p:cNvSpPr>
            <a:spLocks noChangeShapeType="1"/>
          </p:cNvSpPr>
          <p:nvPr>
            <p:custDataLst>
              <p:tags r:id="rId37"/>
            </p:custDataLst>
          </p:nvPr>
        </p:nvSpPr>
        <p:spPr bwMode="gray">
          <a:xfrm flipV="1">
            <a:off x="2520472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86" name="Line 44"/>
          <p:cNvSpPr>
            <a:spLocks noChangeShapeType="1"/>
          </p:cNvSpPr>
          <p:nvPr>
            <p:custDataLst>
              <p:tags r:id="rId38"/>
            </p:custDataLst>
          </p:nvPr>
        </p:nvSpPr>
        <p:spPr bwMode="gray">
          <a:xfrm flipV="1">
            <a:off x="4917836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87" name="Line 45"/>
          <p:cNvSpPr>
            <a:spLocks noChangeShapeType="1"/>
          </p:cNvSpPr>
          <p:nvPr>
            <p:custDataLst>
              <p:tags r:id="rId39"/>
            </p:custDataLst>
          </p:nvPr>
        </p:nvSpPr>
        <p:spPr bwMode="gray">
          <a:xfrm flipV="1">
            <a:off x="6097080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88" name="Line 46"/>
          <p:cNvSpPr>
            <a:spLocks noChangeShapeType="1"/>
          </p:cNvSpPr>
          <p:nvPr>
            <p:custDataLst>
              <p:tags r:id="rId40"/>
            </p:custDataLst>
          </p:nvPr>
        </p:nvSpPr>
        <p:spPr bwMode="gray">
          <a:xfrm flipV="1">
            <a:off x="7068984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89" name="Line 47"/>
          <p:cNvSpPr>
            <a:spLocks noChangeShapeType="1"/>
          </p:cNvSpPr>
          <p:nvPr>
            <p:custDataLst>
              <p:tags r:id="rId41"/>
            </p:custDataLst>
          </p:nvPr>
        </p:nvSpPr>
        <p:spPr bwMode="gray">
          <a:xfrm flipV="1">
            <a:off x="7379993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206890" name="Line 48"/>
          <p:cNvSpPr>
            <a:spLocks noChangeShapeType="1"/>
          </p:cNvSpPr>
          <p:nvPr>
            <p:custDataLst>
              <p:tags r:id="rId42"/>
            </p:custDataLst>
          </p:nvPr>
        </p:nvSpPr>
        <p:spPr bwMode="gray">
          <a:xfrm flipV="1">
            <a:off x="7665085" y="2782722"/>
            <a:ext cx="0" cy="2941457"/>
          </a:xfrm>
          <a:prstGeom prst="line">
            <a:avLst/>
          </a:prstGeom>
          <a:noFill/>
          <a:ln w="9525">
            <a:solidFill>
              <a:schemeClr val="bg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grpSp>
        <p:nvGrpSpPr>
          <p:cNvPr id="206891" name="Group 43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1832040" y="1378404"/>
            <a:ext cx="6736916" cy="1409178"/>
            <a:chOff x="1131" y="851"/>
            <a:chExt cx="4159" cy="870"/>
          </a:xfrm>
        </p:grpSpPr>
        <p:sp>
          <p:nvSpPr>
            <p:cNvPr id="206892" name="AutoShap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gray">
            <a:xfrm rot="5400000">
              <a:off x="4335" y="1650"/>
              <a:ext cx="62" cy="77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89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gray">
            <a:xfrm>
              <a:off x="3801" y="1152"/>
              <a:ext cx="692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ko-KR" sz="1100"/>
                <a:t>Америк. </a:t>
              </a:r>
              <a:br>
                <a:rPr lang="ru-RU" altLang="ko-KR" sz="1100"/>
              </a:br>
              <a:r>
                <a:rPr lang="ru-RU" altLang="ko-KR" sz="1100"/>
                <a:t>и француз. революции</a:t>
              </a:r>
              <a:endParaRPr lang="en-CA" altLang="ko-KR" sz="1100">
                <a:ea typeface="Gulim" pitchFamily="34" charset="-127"/>
              </a:endParaRPr>
            </a:p>
          </p:txBody>
        </p:sp>
        <p:sp>
          <p:nvSpPr>
            <p:cNvPr id="206894" name="AutoShape 7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gray">
            <a:xfrm rot="5400000">
              <a:off x="3732" y="1650"/>
              <a:ext cx="62" cy="77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895" name="Rectangle 8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gray">
            <a:xfrm>
              <a:off x="3150" y="1306"/>
              <a:ext cx="61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ko-KR" sz="1100"/>
                <a:t>Открытие Америки</a:t>
              </a:r>
              <a:endParaRPr lang="en-CA" altLang="ko-KR" sz="1100">
                <a:ea typeface="Gulim" pitchFamily="34" charset="-127"/>
              </a:endParaRPr>
            </a:p>
          </p:txBody>
        </p:sp>
        <p:sp>
          <p:nvSpPr>
            <p:cNvPr id="206896" name="AutoShape 9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gray">
            <a:xfrm rot="5400000">
              <a:off x="1523" y="1651"/>
              <a:ext cx="65" cy="75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897" name="Rectangle 10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gray">
            <a:xfrm>
              <a:off x="1131" y="1194"/>
              <a:ext cx="85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ru-RU" altLang="ko-KR" sz="1100" dirty="0"/>
                <a:t>Падение Римской Империи</a:t>
              </a:r>
              <a:endParaRPr lang="en-CA" altLang="ko-KR" sz="1100" dirty="0">
                <a:ea typeface="Gulim" pitchFamily="34" charset="-127"/>
              </a:endParaRPr>
            </a:p>
          </p:txBody>
        </p:sp>
        <p:sp>
          <p:nvSpPr>
            <p:cNvPr id="206898" name="AutoShape 12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gray">
            <a:xfrm rot="5400000">
              <a:off x="4527" y="1649"/>
              <a:ext cx="64" cy="77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899" name="AutoShape 1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gray">
            <a:xfrm rot="5400000">
              <a:off x="4700" y="1650"/>
              <a:ext cx="63" cy="79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900" name="Rectangle 15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gray">
            <a:xfrm>
              <a:off x="4585" y="1306"/>
              <a:ext cx="7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ko-KR" sz="1100"/>
                <a:t>Нефть кризис</a:t>
              </a:r>
              <a:endParaRPr lang="en-CA" altLang="ko-KR" sz="1100">
                <a:ea typeface="Gulim" pitchFamily="34" charset="-127"/>
              </a:endParaRPr>
            </a:p>
          </p:txBody>
        </p:sp>
        <p:sp>
          <p:nvSpPr>
            <p:cNvPr id="206901" name="Rectangle 16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gray">
            <a:xfrm>
              <a:off x="2339" y="1306"/>
              <a:ext cx="735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ko-KR" sz="1100"/>
                <a:t>Марко Поло в Азию</a:t>
              </a:r>
              <a:endParaRPr lang="en-CA" altLang="ko-KR" sz="1100">
                <a:ea typeface="Gulim" pitchFamily="34" charset="-127"/>
              </a:endParaRPr>
            </a:p>
          </p:txBody>
        </p:sp>
        <p:sp>
          <p:nvSpPr>
            <p:cNvPr id="206902" name="AutoShape 17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gray">
            <a:xfrm rot="5400000">
              <a:off x="3006" y="1650"/>
              <a:ext cx="65" cy="78"/>
            </a:xfrm>
            <a:prstGeom prst="rightArrow">
              <a:avLst>
                <a:gd name="adj1" fmla="val 62241"/>
                <a:gd name="adj2" fmla="val 100000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endParaRPr lang="ru-RU" sz="600"/>
            </a:p>
          </p:txBody>
        </p:sp>
        <p:sp>
          <p:nvSpPr>
            <p:cNvPr id="206903" name="Rectangle 49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gray">
            <a:xfrm>
              <a:off x="4326" y="851"/>
              <a:ext cx="80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ko-KR" sz="1100"/>
                <a:t>Пром. революция</a:t>
              </a:r>
              <a:endParaRPr lang="en-CA" altLang="ko-KR" sz="1100">
                <a:ea typeface="Gulim" pitchFamily="34" charset="-127"/>
              </a:endParaRPr>
            </a:p>
          </p:txBody>
        </p:sp>
        <p:sp>
          <p:nvSpPr>
            <p:cNvPr id="206904" name="Line 51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gray">
            <a:xfrm flipV="1">
              <a:off x="4560" y="1167"/>
              <a:ext cx="0" cy="4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100"/>
            </a:p>
          </p:txBody>
        </p:sp>
      </p:grpSp>
    </p:spTree>
    <p:extLst>
      <p:ext uri="{BB962C8B-B14F-4D97-AF65-F5344CB8AC3E}">
        <p14:creationId xmlns:p14="http://schemas.microsoft.com/office/powerpoint/2010/main" val="2309614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490" name="Rectangle 2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think-cell Slide" r:id="rId45" imgW="0" imgH="0" progId="TCLayout.ActiveDocument.1">
                  <p:embed/>
                </p:oleObj>
              </mc:Choice>
              <mc:Fallback>
                <p:oleObj name="think-cell Slide" r:id="rId45" imgW="0" imgH="0" progId="TCLayout.ActiveDocument.1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491" name="Rectangle 3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16198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>
              <a:buSzPct val="100000"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0</a:t>
            </a:r>
          </a:p>
        </p:txBody>
      </p:sp>
      <p:sp>
        <p:nvSpPr>
          <p:cNvPr id="191492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0167" y="4349016"/>
            <a:ext cx="8394013" cy="10204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493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340167" y="1663479"/>
            <a:ext cx="8394013" cy="10204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494" name="Rectangle 6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>
          <a:xfrm>
            <a:off x="121489" y="234864"/>
            <a:ext cx="8784394" cy="592826"/>
          </a:xfrm>
        </p:spPr>
        <p:txBody>
          <a:bodyPr/>
          <a:lstStyle/>
          <a:p>
            <a:r>
              <a:rPr lang="ru-RU" sz="2400" dirty="0">
                <a:solidFill>
                  <a:srgbClr val="002960"/>
                </a:solidFill>
              </a:rPr>
              <a:t>В России, с учетом  бюджетных обязательств, также нужно искать дополнительные источники финансирования инвестиций</a:t>
            </a:r>
            <a:endParaRPr lang="en-US" sz="2400" dirty="0">
              <a:solidFill>
                <a:srgbClr val="002960"/>
              </a:solidFill>
            </a:endParaRPr>
          </a:p>
        </p:txBody>
      </p:sp>
      <p:sp>
        <p:nvSpPr>
          <p:cNvPr id="191495" name="McK 5. Source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21488" y="6566446"/>
            <a:ext cx="7002570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21975" indent="-621975" defTabSz="913526">
              <a:buSzPct val="100000"/>
              <a:tabLst>
                <a:tab pos="625214" algn="l"/>
              </a:tabLst>
            </a:pPr>
            <a:r>
              <a:rPr lang="en-US" sz="1000">
                <a:solidFill>
                  <a:srgbClr val="000000"/>
                </a:solidFill>
              </a:rPr>
              <a:t>ИСТОЧНИК: Центральный </a:t>
            </a:r>
            <a:r>
              <a:rPr lang="ru-RU" sz="1000">
                <a:solidFill>
                  <a:srgbClr val="000000"/>
                </a:solidFill>
              </a:rPr>
              <a:t>б</a:t>
            </a:r>
            <a:r>
              <a:rPr lang="en-US" sz="1000">
                <a:solidFill>
                  <a:srgbClr val="000000"/>
                </a:solidFill>
              </a:rPr>
              <a:t>анк РФ. Тройка Диалог, </a:t>
            </a:r>
            <a:r>
              <a:rPr lang="ru-RU" sz="1000">
                <a:solidFill>
                  <a:srgbClr val="000000"/>
                </a:solidFill>
              </a:rPr>
              <a:t>экспортная база </a:t>
            </a:r>
            <a:r>
              <a:rPr lang="en-US" sz="1000">
                <a:solidFill>
                  <a:srgbClr val="000000"/>
                </a:solidFill>
              </a:rPr>
              <a:t>UN Comtrade, </a:t>
            </a:r>
            <a:r>
              <a:rPr lang="ru-RU" sz="1000">
                <a:solidFill>
                  <a:srgbClr val="000000"/>
                </a:solidFill>
              </a:rPr>
              <a:t>публикации в СМИ</a:t>
            </a:r>
            <a:endParaRPr lang="en-US" sz="1000">
              <a:solidFill>
                <a:srgbClr val="000000"/>
              </a:solidFill>
            </a:endParaRPr>
          </a:p>
        </p:txBody>
      </p:sp>
      <p:graphicFrame>
        <p:nvGraphicFramePr>
          <p:cNvPr id="191496" name="Object 8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532928" y="2105669"/>
          <a:ext cx="7917780" cy="1331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Chart" r:id="rId46" imgW="7762810" imgH="1304910" progId="MSGraph.Chart.8">
                  <p:embed followColorScheme="full"/>
                </p:oleObj>
              </mc:Choice>
              <mc:Fallback>
                <p:oleObj name="Chart" r:id="rId46" imgW="7762810" imgH="130491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8" y="2105669"/>
                        <a:ext cx="7917780" cy="1331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497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7676425" y="2465252"/>
            <a:ext cx="544266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498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676425" y="2465252"/>
            <a:ext cx="0" cy="86494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499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8220691" y="2465252"/>
            <a:ext cx="0" cy="86494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00" name="Line 1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898901" y="2504126"/>
            <a:ext cx="0" cy="82607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01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7452887" y="2504126"/>
            <a:ext cx="0" cy="82607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02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898902" y="2504126"/>
            <a:ext cx="55398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03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gray">
          <a:xfrm flipV="1">
            <a:off x="4094957" y="1840031"/>
            <a:ext cx="3853601" cy="45676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04" name="Oval 1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17177" y="1948554"/>
            <a:ext cx="1009161" cy="23972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 defTabSz="913526">
              <a:lnSpc>
                <a:spcPct val="90000"/>
              </a:lnSpc>
              <a:buClr>
                <a:schemeClr val="tx2"/>
              </a:buClr>
            </a:pPr>
            <a:fld id="{6C646B79-23A8-42C4-8F01-FE6036A68006}" type="datetime'+''''''''1''''''''6''''''''%'''''''''''''''''''''''''''">
              <a:rPr lang="en-US" sz="1200" b="1"/>
              <a:pPr algn="ctr" defTabSz="913526">
                <a:lnSpc>
                  <a:spcPct val="90000"/>
                </a:lnSpc>
                <a:buClr>
                  <a:schemeClr val="tx2"/>
                </a:buClr>
              </a:pPr>
              <a:t>+16%</a:t>
            </a:fld>
            <a:r>
              <a:rPr lang="en-US" sz="1200" b="1"/>
              <a:t> p.a.</a:t>
            </a:r>
          </a:p>
        </p:txBody>
      </p:sp>
      <p:sp>
        <p:nvSpPr>
          <p:cNvPr id="191505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770375" y="3433860"/>
            <a:ext cx="356365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7BA88AB1-7A05-4AC1-A062-4445A4ADDCE8}" type="datetime'2''''0''''''''''''''''''12'''''''''''''''''">
              <a:rPr lang="en-US" sz="1200">
                <a:solidFill>
                  <a:srgbClr val="000000"/>
                </a:solidFill>
              </a:rPr>
              <a:pPr algn="ctr" defTabSz="913526"/>
              <a:t>2012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06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997711" y="3433860"/>
            <a:ext cx="356365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1442CD0A-77AD-4511-93E4-0C22CE046D5D}" type="datetime'''''''''''''''''''''20''''''1''''''''''''''''''1'''''''''''">
              <a:rPr lang="en-US" sz="1200">
                <a:solidFill>
                  <a:srgbClr val="000000"/>
                </a:solidFill>
              </a:rPr>
              <a:pPr algn="ctr" defTabSz="913526"/>
              <a:t>2011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07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310899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B605C28D-529E-4BD6-9F58-115863F123F0}" type="datetime'''''''''''''''''''''''''''''''''''''''''1''''''''''''0'''">
              <a:rPr lang="en-US" sz="1200">
                <a:solidFill>
                  <a:srgbClr val="000000"/>
                </a:solidFill>
              </a:rPr>
              <a:pPr algn="ctr" defTabSz="913526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08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543095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89CA993E-FCFD-4380-88A0-A70772B086EB}" type="datetime'''''''''''''0''''''''''9'">
              <a:rPr lang="en-US" sz="1200">
                <a:solidFill>
                  <a:srgbClr val="000000"/>
                </a:solidFill>
              </a:rPr>
              <a:pPr algn="ctr" defTabSz="913526"/>
              <a:t>09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09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75290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CD8B8F84-F077-41B7-81A4-277AC745B4E0}" type="datetime'''0''''''''''''''''''''''''''''''''''''''''8'''''''''''''">
              <a:rPr lang="en-US" sz="1200">
                <a:solidFill>
                  <a:srgbClr val="000000"/>
                </a:solidFill>
              </a:rPr>
              <a:pPr algn="ctr" defTabSz="913526"/>
              <a:t>08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0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002627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25574735-8E13-45A8-9DFF-86070C10AF05}" type="datetime'''''''''''''''''''''''''''''''''''''''0''''''''7'''''''''">
              <a:rPr lang="en-US" sz="1200">
                <a:solidFill>
                  <a:srgbClr val="000000"/>
                </a:solidFill>
              </a:rPr>
              <a:pPr algn="ctr" defTabSz="913526"/>
              <a:t>07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1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229962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9856FACC-D444-4F4A-B113-E56A34A5DC68}" type="datetime'''''''''''''''0''''''''''''''''''''6'''''''''''''''''''''''''">
              <a:rPr lang="en-US" sz="1200">
                <a:solidFill>
                  <a:srgbClr val="000000"/>
                </a:solidFill>
              </a:rPr>
              <a:pPr algn="ctr" defTabSz="913526"/>
              <a:t>06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2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62158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28C0A4E7-FEF3-47A3-8475-34F0AB640DF8}" type="datetime'''''''''''''''''''0''''''5'''''''''''''''''''''''''''">
              <a:rPr lang="en-US" sz="1200">
                <a:solidFill>
                  <a:srgbClr val="000000"/>
                </a:solidFill>
              </a:rPr>
              <a:pPr algn="ctr" defTabSz="913526"/>
              <a:t>05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3" name="Rectangle 2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689495" y="3433860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728D59B0-EC7A-47B7-9F07-77F4A560CDE2}" type="datetime'''''0''''''4'''''''">
              <a:rPr lang="en-US" sz="1200">
                <a:solidFill>
                  <a:srgbClr val="000000"/>
                </a:solidFill>
              </a:rPr>
              <a:pPr algn="ctr" defTabSz="913526"/>
              <a:t>04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4" name="Rectangle 2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30979" y="3433860"/>
            <a:ext cx="356365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/>
            <a:fld id="{41B89F3D-8CD4-4911-A7F6-2C9196A25433}" type="datetime'''''''''2''0''''''0''3'''''">
              <a:rPr lang="en-US" sz="1200">
                <a:solidFill>
                  <a:srgbClr val="000000"/>
                </a:solidFill>
              </a:rPr>
              <a:pPr algn="ctr" defTabSz="913526"/>
              <a:t>2003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1515" name="Legend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969615" y="827690"/>
            <a:ext cx="445457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US" sz="1000"/>
              <a:t>Оценка</a:t>
            </a:r>
          </a:p>
        </p:txBody>
      </p:sp>
      <p:sp>
        <p:nvSpPr>
          <p:cNvPr id="191516" name="LegendRectangle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8546279" y="858465"/>
            <a:ext cx="168463" cy="163595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17" name="Rectangle 29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340167" y="1093329"/>
            <a:ext cx="8394013" cy="5976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432" tIns="73432" rIns="73432" bIns="73432" anchor="ctr"/>
          <a:lstStyle/>
          <a:p>
            <a:pPr defTabSz="913526"/>
            <a:r>
              <a:rPr lang="ru-RU" sz="1200" b="1" dirty="0">
                <a:solidFill>
                  <a:srgbClr val="000000"/>
                </a:solidFill>
              </a:rPr>
              <a:t>Цена на нефть, необходимая для баланса бюджета РФ</a:t>
            </a:r>
          </a:p>
          <a:p>
            <a:pPr defTabSz="913526"/>
            <a:r>
              <a:rPr lang="ru-RU" sz="1200" dirty="0">
                <a:solidFill>
                  <a:srgbClr val="808080"/>
                </a:solidFill>
              </a:rPr>
              <a:t>Долл. США</a:t>
            </a:r>
            <a:endParaRPr lang="en-US" sz="1200" dirty="0">
              <a:solidFill>
                <a:srgbClr val="808080"/>
              </a:solidFill>
            </a:endParaRPr>
          </a:p>
        </p:txBody>
      </p:sp>
      <p:sp>
        <p:nvSpPr>
          <p:cNvPr id="191518" name="Rectangle 30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340167" y="1093329"/>
            <a:ext cx="8394013" cy="263208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91519" name="Rectangle 31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353126" y="3788585"/>
            <a:ext cx="8394013" cy="5976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432" tIns="73432" rIns="73432" bIns="73432" anchor="ctr"/>
          <a:lstStyle/>
          <a:p>
            <a:pPr defTabSz="913526">
              <a:buClr>
                <a:schemeClr val="tx2"/>
              </a:buClr>
            </a:pPr>
            <a:r>
              <a:rPr lang="ru-RU" sz="1200" b="1"/>
              <a:t>Совокупные доходы экономики от экспорта нефти и нефтепродуктов</a:t>
            </a:r>
            <a:endParaRPr lang="ru-RU" sz="1200"/>
          </a:p>
          <a:p>
            <a:pPr defTabSz="913526">
              <a:buClr>
                <a:schemeClr val="tx2"/>
              </a:buClr>
            </a:pPr>
            <a:r>
              <a:rPr lang="ru-RU" sz="1200">
                <a:solidFill>
                  <a:srgbClr val="808080"/>
                </a:solidFill>
              </a:rPr>
              <a:t>Млрд. долларов США</a:t>
            </a:r>
            <a:endParaRPr lang="en-US" sz="1200">
              <a:solidFill>
                <a:srgbClr val="808080"/>
              </a:solidFill>
            </a:endParaRPr>
          </a:p>
        </p:txBody>
      </p:sp>
      <p:graphicFrame>
        <p:nvGraphicFramePr>
          <p:cNvPr id="191520" name="Object 32"/>
          <p:cNvGraphicFramePr>
            <a:graphicFrameLocks/>
          </p:cNvGraphicFramePr>
          <p:nvPr>
            <p:custDataLst>
              <p:tags r:id="rId32"/>
            </p:custDataLst>
          </p:nvPr>
        </p:nvGraphicFramePr>
        <p:xfrm>
          <a:off x="532928" y="4425143"/>
          <a:ext cx="6403229" cy="1438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Chart" r:id="rId48" imgW="6277079" imgH="1409670" progId="MSGraph.Chart.8">
                  <p:embed followColorScheme="full"/>
                </p:oleObj>
              </mc:Choice>
              <mc:Fallback>
                <p:oleObj name="Chart" r:id="rId48" imgW="6277079" imgH="140967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8" y="4425143"/>
                        <a:ext cx="6403229" cy="14383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521" name="Rectangle 3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249345" y="5860238"/>
            <a:ext cx="356365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F271DE77-16D7-4256-B270-301458FD0320}" type="datetime'''''''''2''''''0''''''''''''''''''1''''''''''''''''''0'">
              <a:rPr lang="en-US" sz="1200"/>
              <a:pPr algn="ctr" defTabSz="913526">
                <a:buClr>
                  <a:schemeClr val="tx2"/>
                </a:buClr>
              </a:pPr>
              <a:t>2010</a:t>
            </a:fld>
            <a:endParaRPr lang="en-US" sz="1200"/>
          </a:p>
        </p:txBody>
      </p:sp>
      <p:sp>
        <p:nvSpPr>
          <p:cNvPr id="191522" name="Rectangle 3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62533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B5F3CEA1-2728-42AB-98B7-94F6DC25F5DE}" type="datetime'''''''''''''''''''''''0''''9'''''''''''''''''''''''''''''''">
              <a:rPr lang="en-US" sz="1200"/>
              <a:pPr algn="ctr" defTabSz="913526">
                <a:buClr>
                  <a:schemeClr val="tx2"/>
                </a:buClr>
              </a:pPr>
              <a:t>09</a:t>
            </a:fld>
            <a:endParaRPr lang="en-US" sz="1200"/>
          </a:p>
        </p:txBody>
      </p:sp>
      <p:sp>
        <p:nvSpPr>
          <p:cNvPr id="191523" name="Rectangle 35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789869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BEB88841-D61E-4373-8AFD-9EFA6F5E29A6}" type="datetime'''''''''0''''8'''''''''''''''''''''''''">
              <a:rPr lang="en-US" sz="1200"/>
              <a:pPr algn="ctr" defTabSz="913526">
                <a:buClr>
                  <a:schemeClr val="tx2"/>
                </a:buClr>
              </a:pPr>
              <a:t>08</a:t>
            </a:fld>
            <a:endParaRPr lang="en-US" sz="1200"/>
          </a:p>
        </p:txBody>
      </p:sp>
      <p:sp>
        <p:nvSpPr>
          <p:cNvPr id="191524" name="Rectangle 36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017205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41E10747-A24B-406E-A022-DE475C0D3848}" type="datetime'''''''''''''''''0''7'''''''''''''''''''''''''''''''''''''''''">
              <a:rPr lang="en-US" sz="1200"/>
              <a:pPr algn="ctr" defTabSz="913526">
                <a:buClr>
                  <a:schemeClr val="tx2"/>
                </a:buClr>
              </a:pPr>
              <a:t>07</a:t>
            </a:fld>
            <a:endParaRPr lang="en-US" sz="1200"/>
          </a:p>
        </p:txBody>
      </p:sp>
      <p:sp>
        <p:nvSpPr>
          <p:cNvPr id="191525" name="Rectangle 37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244541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72C30AF4-BF4D-47FA-9DCD-7DB83F2E698C}" type="datetime'''0''''''''''''6'''''''''''''''''''">
              <a:rPr lang="en-US" sz="1200"/>
              <a:pPr algn="ctr" defTabSz="913526">
                <a:buClr>
                  <a:schemeClr val="tx2"/>
                </a:buClr>
              </a:pPr>
              <a:t>06</a:t>
            </a:fld>
            <a:endParaRPr lang="en-US" sz="1200"/>
          </a:p>
        </p:txBody>
      </p:sp>
      <p:sp>
        <p:nvSpPr>
          <p:cNvPr id="191526" name="Rectangle 38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467018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A7E8CE2C-5D45-404A-8CC5-0B3B0E2ED7FE}" type="datetime'''''''''''''''''''''''''''''''''''''05'''''''''''''''">
              <a:rPr lang="en-US" sz="1200"/>
              <a:pPr algn="ctr" defTabSz="913526">
                <a:buClr>
                  <a:schemeClr val="tx2"/>
                </a:buClr>
              </a:pPr>
              <a:t>05</a:t>
            </a:fld>
            <a:endParaRPr lang="en-US" sz="1200"/>
          </a:p>
        </p:txBody>
      </p:sp>
      <p:sp>
        <p:nvSpPr>
          <p:cNvPr id="191527" name="Rectangle 3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694354" y="5860238"/>
            <a:ext cx="18466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43DC60C6-37F4-44A1-BF3E-9B6984136B59}" type="datetime'''''''''''''''''''0''''4'">
              <a:rPr lang="en-US" sz="1200"/>
              <a:pPr algn="ctr" defTabSz="913526">
                <a:buClr>
                  <a:schemeClr val="tx2"/>
                </a:buClr>
              </a:pPr>
              <a:t>04</a:t>
            </a:fld>
            <a:endParaRPr lang="en-US" sz="1200"/>
          </a:p>
        </p:txBody>
      </p:sp>
      <p:sp>
        <p:nvSpPr>
          <p:cNvPr id="191528" name="Rectangle 40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835838" y="5860238"/>
            <a:ext cx="356365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913526">
              <a:buClr>
                <a:schemeClr val="tx2"/>
              </a:buClr>
            </a:pPr>
            <a:fld id="{153EB581-A9C9-4913-8EDF-39F152C0E897}" type="datetime'''''''''''''''''2''''0''''''''''''''''''''0''3'''''''''">
              <a:rPr lang="en-US" sz="1200"/>
              <a:pPr algn="ctr" defTabSz="913526">
                <a:buClr>
                  <a:schemeClr val="tx2"/>
                </a:buClr>
              </a:pPr>
              <a:t>2003</a:t>
            </a:fld>
            <a:endParaRPr lang="en-US" sz="1200"/>
          </a:p>
        </p:txBody>
      </p:sp>
      <p:sp>
        <p:nvSpPr>
          <p:cNvPr id="191529" name="Rectangle 41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7034968" y="4548244"/>
            <a:ext cx="1600402" cy="117107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471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ru-RU" sz="1200" b="1"/>
              <a:t>В течение последних 4 лет около 40% от суммы доходов идет в бюджет</a:t>
            </a:r>
            <a:endParaRPr lang="en-US" sz="1200" b="1"/>
          </a:p>
        </p:txBody>
      </p:sp>
      <p:sp>
        <p:nvSpPr>
          <p:cNvPr id="191530" name="Rectangle 42"/>
          <p:cNvSpPr>
            <a:spLocks noChangeArrowheads="1"/>
          </p:cNvSpPr>
          <p:nvPr>
            <p:custDataLst>
              <p:tags r:id="rId42"/>
            </p:custDataLst>
          </p:nvPr>
        </p:nvSpPr>
        <p:spPr bwMode="gray">
          <a:xfrm>
            <a:off x="340167" y="3788584"/>
            <a:ext cx="8394013" cy="238102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330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338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think-cell Slide" r:id="rId30" imgW="305" imgH="305" progId="TCLayout.ActiveDocument.1">
                  <p:embed/>
                </p:oleObj>
              </mc:Choice>
              <mc:Fallback>
                <p:oleObj name="think-cell Slide" r:id="rId30" imgW="305" imgH="305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0" y="0"/>
            <a:ext cx="16198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endParaRPr lang="ru-RU">
              <a:cs typeface="Arial" charset="0"/>
            </a:endParaRPr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 bwMode="gray">
          <a:xfrm>
            <a:off x="154484" y="323948"/>
            <a:ext cx="8794113" cy="589588"/>
          </a:xfrm>
        </p:spPr>
        <p:txBody>
          <a:bodyPr/>
          <a:lstStyle/>
          <a:p>
            <a:r>
              <a:rPr lang="ru-RU" sz="2000" dirty="0"/>
              <a:t>Большинство объектов инфраструктуры в мире по-прежнему финансируется «традиционным» образом – из бюджета</a:t>
            </a:r>
            <a:endParaRPr lang="en-US" sz="2000" dirty="0"/>
          </a:p>
        </p:txBody>
      </p:sp>
      <p:sp>
        <p:nvSpPr>
          <p:cNvPr id="142342" name="McK 4. Footnote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21489" y="6125875"/>
            <a:ext cx="8722840" cy="310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dirty="0"/>
              <a:t>1 </a:t>
            </a:r>
            <a:r>
              <a:rPr lang="ru-RU" sz="1000" dirty="0"/>
              <a:t>До 50 млрд долл. США.</a:t>
            </a:r>
            <a:endParaRPr lang="en-US" sz="1000" dirty="0"/>
          </a:p>
          <a:p>
            <a:r>
              <a:rPr lang="en-US" sz="1000" dirty="0"/>
              <a:t>2	</a:t>
            </a:r>
            <a:r>
              <a:rPr lang="ru-RU" sz="1000" dirty="0"/>
              <a:t>Например</a:t>
            </a:r>
            <a:r>
              <a:rPr lang="en-US" sz="1000" dirty="0"/>
              <a:t>, </a:t>
            </a:r>
            <a:r>
              <a:rPr lang="ru-RU" sz="1000" dirty="0"/>
              <a:t>многие операторы портов, аэропортов и метрополитенов</a:t>
            </a:r>
            <a:r>
              <a:rPr lang="en-US" sz="1000" dirty="0"/>
              <a:t>, </a:t>
            </a:r>
            <a:r>
              <a:rPr lang="ru-RU" sz="1000" dirty="0"/>
              <a:t>большинство из которых привлекают средства на финансовых рынках.</a:t>
            </a:r>
            <a:endParaRPr lang="en-US" sz="1000" dirty="0"/>
          </a:p>
        </p:txBody>
      </p:sp>
      <p:sp>
        <p:nvSpPr>
          <p:cNvPr id="142343" name="McK 5. 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21488" y="6644193"/>
            <a:ext cx="7002570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21975" indent="-621975" defTabSz="913526">
              <a:tabLst>
                <a:tab pos="625214" algn="l"/>
              </a:tabLst>
            </a:pPr>
            <a:r>
              <a:rPr lang="ru-RU" sz="1000">
                <a:solidFill>
                  <a:srgbClr val="000000"/>
                </a:solidFill>
              </a:rPr>
              <a:t>ИСТОЧНИК</a:t>
            </a:r>
            <a:r>
              <a:rPr lang="en-US" sz="1000">
                <a:solidFill>
                  <a:srgbClr val="000000"/>
                </a:solidFill>
              </a:rPr>
              <a:t>: Global Insight, </a:t>
            </a:r>
            <a:r>
              <a:rPr lang="ru-RU" sz="1000">
                <a:solidFill>
                  <a:srgbClr val="000000"/>
                </a:solidFill>
              </a:rPr>
              <a:t>ОЭСР</a:t>
            </a:r>
            <a:r>
              <a:rPr lang="en-US" sz="1000">
                <a:solidFill>
                  <a:srgbClr val="000000"/>
                </a:solidFill>
              </a:rPr>
              <a:t>, </a:t>
            </a:r>
            <a:r>
              <a:rPr lang="ru-RU" sz="1000">
                <a:solidFill>
                  <a:srgbClr val="000000"/>
                </a:solidFill>
              </a:rPr>
              <a:t>внутренняя база данных </a:t>
            </a:r>
            <a:r>
              <a:rPr lang="en-US" sz="1000">
                <a:solidFill>
                  <a:srgbClr val="000000"/>
                </a:solidFill>
              </a:rPr>
              <a:t>McKinsey</a:t>
            </a:r>
            <a:r>
              <a:rPr lang="ru-RU" sz="1000">
                <a:solidFill>
                  <a:srgbClr val="000000"/>
                </a:solidFill>
              </a:rPr>
              <a:t> по сделкам</a:t>
            </a:r>
            <a:r>
              <a:rPr lang="en-US" sz="1000">
                <a:solidFill>
                  <a:srgbClr val="000000"/>
                </a:solidFill>
              </a:rPr>
              <a:t>, Infrastructure Journal</a:t>
            </a:r>
          </a:p>
        </p:txBody>
      </p:sp>
      <p:sp>
        <p:nvSpPr>
          <p:cNvPr id="142344" name="AutoShape 8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5643525" y="913536"/>
            <a:ext cx="3275317" cy="461628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7989" tIns="0" rIns="0" bIns="27989">
            <a:spAutoFit/>
          </a:bodyPr>
          <a:lstStyle/>
          <a:p>
            <a:pPr algn="r" defTabSz="913526">
              <a:buClr>
                <a:schemeClr val="tx2"/>
              </a:buClr>
            </a:pPr>
            <a:r>
              <a:rPr lang="ru-RU" sz="1400" dirty="0">
                <a:solidFill>
                  <a:srgbClr val="5F5F5F"/>
                </a:solidFill>
              </a:rPr>
              <a:t>ПРИМЕР,</a:t>
            </a:r>
            <a:br>
              <a:rPr lang="ru-RU" sz="1400" dirty="0">
                <a:solidFill>
                  <a:srgbClr val="5F5F5F"/>
                </a:solidFill>
              </a:rPr>
            </a:br>
            <a:r>
              <a:rPr lang="ru-RU" sz="1400" dirty="0">
                <a:solidFill>
                  <a:srgbClr val="5F5F5F"/>
                </a:solidFill>
              </a:rPr>
              <a:t>ТРАНСПОРТНАЯ ИНФРАСТРУКТУРА</a:t>
            </a:r>
            <a:endParaRPr lang="en-US" sz="1400" dirty="0">
              <a:solidFill>
                <a:srgbClr val="5F5F5F"/>
              </a:solidFill>
            </a:endParaRPr>
          </a:p>
        </p:txBody>
      </p:sp>
      <p:cxnSp>
        <p:nvCxnSpPr>
          <p:cNvPr id="142345" name="AutoShape 9"/>
          <p:cNvCxnSpPr>
            <a:cxnSpLocks noChangeShapeType="1"/>
            <a:stCxn id="142344" idx="2"/>
            <a:endCxn id="142344" idx="4"/>
          </p:cNvCxnSpPr>
          <p:nvPr>
            <p:custDataLst>
              <p:tags r:id="rId8"/>
            </p:custDataLst>
          </p:nvPr>
        </p:nvCxnSpPr>
        <p:spPr bwMode="gray">
          <a:xfrm>
            <a:off x="5643524" y="913536"/>
            <a:ext cx="0" cy="461628"/>
          </a:xfrm>
          <a:prstGeom prst="straightConnector1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46" name="AutoShape 10"/>
          <p:cNvCxnSpPr>
            <a:cxnSpLocks noChangeShapeType="1"/>
            <a:stCxn id="142344" idx="4"/>
            <a:endCxn id="142344" idx="6"/>
          </p:cNvCxnSpPr>
          <p:nvPr>
            <p:custDataLst>
              <p:tags r:id="rId9"/>
            </p:custDataLst>
          </p:nvPr>
        </p:nvCxnSpPr>
        <p:spPr bwMode="gray">
          <a:xfrm>
            <a:off x="5643525" y="1375164"/>
            <a:ext cx="3275317" cy="0"/>
          </a:xfrm>
          <a:prstGeom prst="straightConnector1">
            <a:avLst/>
          </a:prstGeom>
          <a:noFill/>
          <a:ln w="254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47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6712620" y="2504892"/>
            <a:ext cx="201832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US" sz="1400" dirty="0"/>
              <a:t>15</a:t>
            </a:r>
            <a:r>
              <a:rPr lang="ru-RU" sz="1400" dirty="0"/>
              <a:t>–</a:t>
            </a:r>
            <a:r>
              <a:rPr lang="en-US" sz="1400" dirty="0"/>
              <a:t>20% </a:t>
            </a:r>
            <a:r>
              <a:rPr lang="ru-RU" sz="1400" dirty="0"/>
              <a:t>финансирования обеспечивается государственными корпорациями</a:t>
            </a:r>
            <a:r>
              <a:rPr lang="en-US" sz="1400" baseline="30000" dirty="0"/>
              <a:t>2</a:t>
            </a:r>
          </a:p>
        </p:txBody>
      </p:sp>
      <p:sp>
        <p:nvSpPr>
          <p:cNvPr id="142348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6686702" y="3745617"/>
            <a:ext cx="201832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ru-RU" sz="1400" b="1" dirty="0"/>
              <a:t>Прямое</a:t>
            </a:r>
            <a:r>
              <a:rPr lang="en-US" sz="1400" dirty="0"/>
              <a:t> </a:t>
            </a:r>
            <a:r>
              <a:rPr lang="ru-RU" sz="1400" dirty="0"/>
              <a:t>финансирование или привлечение</a:t>
            </a:r>
            <a:r>
              <a:rPr lang="en-US" sz="1400" dirty="0"/>
              <a:t> </a:t>
            </a:r>
            <a:r>
              <a:rPr lang="ru-RU" sz="1400" b="1" dirty="0"/>
              <a:t>государственных займов</a:t>
            </a:r>
            <a:endParaRPr lang="en-US" sz="1400" b="1" baseline="30000" dirty="0"/>
          </a:p>
        </p:txBody>
      </p:sp>
      <p:sp>
        <p:nvSpPr>
          <p:cNvPr id="142349" name="Freeform 13"/>
          <p:cNvSpPr>
            <a:spLocks/>
          </p:cNvSpPr>
          <p:nvPr>
            <p:custDataLst>
              <p:tags r:id="rId12"/>
            </p:custDataLst>
          </p:nvPr>
        </p:nvSpPr>
        <p:spPr bwMode="gray">
          <a:xfrm>
            <a:off x="6435627" y="2761666"/>
            <a:ext cx="181422" cy="442190"/>
          </a:xfrm>
          <a:custGeom>
            <a:avLst/>
            <a:gdLst>
              <a:gd name="T0" fmla="*/ 0 w 114"/>
              <a:gd name="T1" fmla="*/ 0 h 426"/>
              <a:gd name="T2" fmla="*/ 64 w 114"/>
              <a:gd name="T3" fmla="*/ 0 h 426"/>
              <a:gd name="T4" fmla="*/ 64 w 114"/>
              <a:gd name="T5" fmla="*/ 167 h 426"/>
              <a:gd name="T6" fmla="*/ 114 w 114"/>
              <a:gd name="T7" fmla="*/ 213 h 426"/>
              <a:gd name="T8" fmla="*/ 64 w 114"/>
              <a:gd name="T9" fmla="*/ 259 h 426"/>
              <a:gd name="T10" fmla="*/ 64 w 114"/>
              <a:gd name="T11" fmla="*/ 426 h 426"/>
              <a:gd name="T12" fmla="*/ 0 w 114"/>
              <a:gd name="T13" fmla="*/ 426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" h="426">
                <a:moveTo>
                  <a:pt x="0" y="0"/>
                </a:moveTo>
                <a:lnTo>
                  <a:pt x="64" y="0"/>
                </a:lnTo>
                <a:lnTo>
                  <a:pt x="64" y="167"/>
                </a:lnTo>
                <a:lnTo>
                  <a:pt x="114" y="213"/>
                </a:lnTo>
                <a:lnTo>
                  <a:pt x="64" y="259"/>
                </a:lnTo>
                <a:lnTo>
                  <a:pt x="64" y="426"/>
                </a:lnTo>
                <a:lnTo>
                  <a:pt x="0" y="42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sp>
        <p:nvSpPr>
          <p:cNvPr id="142350" name="Freeform 14"/>
          <p:cNvSpPr>
            <a:spLocks/>
          </p:cNvSpPr>
          <p:nvPr>
            <p:custDataLst>
              <p:tags r:id="rId13"/>
            </p:custDataLst>
          </p:nvPr>
        </p:nvSpPr>
        <p:spPr bwMode="gray">
          <a:xfrm>
            <a:off x="6435627" y="3291322"/>
            <a:ext cx="184662" cy="1644042"/>
          </a:xfrm>
          <a:custGeom>
            <a:avLst/>
            <a:gdLst>
              <a:gd name="T0" fmla="*/ 0 w 114"/>
              <a:gd name="T1" fmla="*/ 0 h 918"/>
              <a:gd name="T2" fmla="*/ 64 w 114"/>
              <a:gd name="T3" fmla="*/ 0 h 918"/>
              <a:gd name="T4" fmla="*/ 64 w 114"/>
              <a:gd name="T5" fmla="*/ 413 h 918"/>
              <a:gd name="T6" fmla="*/ 114 w 114"/>
              <a:gd name="T7" fmla="*/ 459 h 918"/>
              <a:gd name="T8" fmla="*/ 64 w 114"/>
              <a:gd name="T9" fmla="*/ 505 h 918"/>
              <a:gd name="T10" fmla="*/ 64 w 114"/>
              <a:gd name="T11" fmla="*/ 918 h 918"/>
              <a:gd name="T12" fmla="*/ 0 w 114"/>
              <a:gd name="T13" fmla="*/ 918 h 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" h="918">
                <a:moveTo>
                  <a:pt x="0" y="0"/>
                </a:moveTo>
                <a:lnTo>
                  <a:pt x="64" y="0"/>
                </a:lnTo>
                <a:lnTo>
                  <a:pt x="64" y="413"/>
                </a:lnTo>
                <a:lnTo>
                  <a:pt x="114" y="459"/>
                </a:lnTo>
                <a:lnTo>
                  <a:pt x="64" y="505"/>
                </a:lnTo>
                <a:lnTo>
                  <a:pt x="64" y="918"/>
                </a:lnTo>
                <a:lnTo>
                  <a:pt x="0" y="9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ru-RU"/>
          </a:p>
        </p:txBody>
      </p:sp>
      <p:graphicFrame>
        <p:nvGraphicFramePr>
          <p:cNvPr id="142351" name="Object 15"/>
          <p:cNvGraphicFramePr>
            <a:graphicFrameLocks/>
          </p:cNvGraphicFramePr>
          <p:nvPr>
            <p:custDataLst>
              <p:tags r:id="rId14"/>
            </p:custDataLst>
          </p:nvPr>
        </p:nvGraphicFramePr>
        <p:xfrm>
          <a:off x="505390" y="2337293"/>
          <a:ext cx="3254260" cy="3254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Chart" r:id="rId32" imgW="3190810" imgH="3190860" progId="MSGraph.Chart.8">
                  <p:embed followColorScheme="full"/>
                </p:oleObj>
              </mc:Choice>
              <mc:Fallback>
                <p:oleObj name="Chart" r:id="rId32" imgW="3190810" imgH="319086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90" y="2337293"/>
                        <a:ext cx="3254260" cy="32540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52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57225" y="2159121"/>
            <a:ext cx="1525890" cy="24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Частный сектор</a:t>
            </a:r>
            <a:endParaRPr lang="en-US"/>
          </a:p>
        </p:txBody>
      </p:sp>
      <p:sp>
        <p:nvSpPr>
          <p:cNvPr id="142353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77424" y="2907443"/>
            <a:ext cx="398481" cy="24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/>
              <a:t>ГЧП</a:t>
            </a:r>
            <a:endParaRPr lang="en-US"/>
          </a:p>
        </p:txBody>
      </p:sp>
      <p:sp>
        <p:nvSpPr>
          <p:cNvPr id="142354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097136" y="5149170"/>
            <a:ext cx="1318550" cy="24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3526">
              <a:buClr>
                <a:schemeClr val="tx2"/>
              </a:buClr>
            </a:pPr>
            <a:r>
              <a:rPr lang="ru-RU" b="1"/>
              <a:t>Государство</a:t>
            </a:r>
            <a:endParaRPr lang="en-US" b="1"/>
          </a:p>
        </p:txBody>
      </p:sp>
      <p:sp>
        <p:nvSpPr>
          <p:cNvPr id="142355" name="McK 3. Unit of measure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165224" y="1218048"/>
            <a:ext cx="5990170" cy="498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1600" b="1">
                <a:solidFill>
                  <a:schemeClr val="folHlink"/>
                </a:solidFill>
              </a:rPr>
              <a:t>Капитальные затраты на развитие транспортной инфраструктуры в мире, </a:t>
            </a:r>
            <a:r>
              <a:rPr lang="ru-RU" sz="1600">
                <a:solidFill>
                  <a:srgbClr val="5F5F5F"/>
                </a:solidFill>
              </a:rPr>
              <a:t>млрд долл. США, округленно</a:t>
            </a:r>
            <a:r>
              <a:rPr lang="en-US" sz="1600" baseline="30000">
                <a:solidFill>
                  <a:srgbClr val="5F5F5F"/>
                </a:solidFill>
              </a:rPr>
              <a:t>1</a:t>
            </a:r>
          </a:p>
        </p:txBody>
      </p:sp>
      <p:sp>
        <p:nvSpPr>
          <p:cNvPr id="142356" name="AutoShape 20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8136459" y="1812495"/>
            <a:ext cx="782382" cy="244581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7989" tIns="0" rIns="0" bIns="27989">
            <a:spAutoFit/>
          </a:bodyPr>
          <a:lstStyle/>
          <a:p>
            <a:pPr algn="r" defTabSz="913526">
              <a:buClr>
                <a:schemeClr val="tx2"/>
              </a:buClr>
            </a:pPr>
            <a:r>
              <a:rPr lang="ru-RU" sz="1400">
                <a:solidFill>
                  <a:srgbClr val="5F5F5F"/>
                </a:solidFill>
              </a:rPr>
              <a:t>ОЦЕНКА</a:t>
            </a:r>
            <a:endParaRPr lang="en-US" sz="1400">
              <a:solidFill>
                <a:srgbClr val="5F5F5F"/>
              </a:solidFill>
            </a:endParaRPr>
          </a:p>
        </p:txBody>
      </p:sp>
      <p:cxnSp>
        <p:nvCxnSpPr>
          <p:cNvPr id="142357" name="AutoShape 21"/>
          <p:cNvCxnSpPr>
            <a:cxnSpLocks noChangeShapeType="1"/>
            <a:stCxn id="142356" idx="2"/>
            <a:endCxn id="142356" idx="4"/>
          </p:cNvCxnSpPr>
          <p:nvPr>
            <p:custDataLst>
              <p:tags r:id="rId20"/>
            </p:custDataLst>
          </p:nvPr>
        </p:nvCxnSpPr>
        <p:spPr bwMode="gray">
          <a:xfrm>
            <a:off x="8136459" y="1812495"/>
            <a:ext cx="0" cy="244581"/>
          </a:xfrm>
          <a:prstGeom prst="straightConnector1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58" name="AutoShape 22"/>
          <p:cNvCxnSpPr>
            <a:cxnSpLocks noChangeShapeType="1"/>
            <a:stCxn id="142356" idx="4"/>
            <a:endCxn id="142356" idx="6"/>
          </p:cNvCxnSpPr>
          <p:nvPr>
            <p:custDataLst>
              <p:tags r:id="rId21"/>
            </p:custDataLst>
          </p:nvPr>
        </p:nvCxnSpPr>
        <p:spPr bwMode="gray">
          <a:xfrm>
            <a:off x="8136459" y="2057076"/>
            <a:ext cx="782382" cy="0"/>
          </a:xfrm>
          <a:prstGeom prst="straightConnector1">
            <a:avLst/>
          </a:prstGeom>
          <a:noFill/>
          <a:ln w="254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59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2188406" y="2193135"/>
            <a:ext cx="3902195" cy="21704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142360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2188406" y="5526570"/>
            <a:ext cx="3655979" cy="451909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graphicFrame>
        <p:nvGraphicFramePr>
          <p:cNvPr id="142361" name="Object 25"/>
          <p:cNvGraphicFramePr>
            <a:graphicFrameLocks/>
          </p:cNvGraphicFramePr>
          <p:nvPr>
            <p:custDataLst>
              <p:tags r:id="rId24"/>
            </p:custDataLst>
          </p:nvPr>
        </p:nvGraphicFramePr>
        <p:xfrm>
          <a:off x="5207788" y="2614269"/>
          <a:ext cx="1409261" cy="2672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Chart" r:id="rId34" imgW="1381190" imgH="2619270" progId="MSGraph.Chart.8">
                  <p:embed followColorScheme="full"/>
                </p:oleObj>
              </mc:Choice>
              <mc:Fallback>
                <p:oleObj name="Chart" r:id="rId34" imgW="1381190" imgH="261927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788" y="2614269"/>
                        <a:ext cx="1409261" cy="26725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63" name="Rectangle 2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17607" y="2436097"/>
            <a:ext cx="396861" cy="24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5916" tIns="0" rIns="25916" bIns="0" anchor="b"/>
          <a:lstStyle/>
          <a:p>
            <a:pPr algn="ctr" defTabSz="913526">
              <a:buClr>
                <a:schemeClr val="tx2"/>
              </a:buClr>
            </a:pPr>
            <a:r>
              <a:rPr lang="en-US"/>
              <a:t>780</a:t>
            </a:r>
          </a:p>
        </p:txBody>
      </p:sp>
      <p:sp>
        <p:nvSpPr>
          <p:cNvPr id="142364" name="Line 28"/>
          <p:cNvSpPr>
            <a:spLocks noChangeShapeType="1"/>
          </p:cNvSpPr>
          <p:nvPr>
            <p:custDataLst>
              <p:tags r:id="rId26"/>
            </p:custDataLst>
          </p:nvPr>
        </p:nvSpPr>
        <p:spPr bwMode="gray">
          <a:xfrm flipH="1">
            <a:off x="5452383" y="3231392"/>
            <a:ext cx="703011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296" tIns="46648" rIns="93296" bIns="46648"/>
          <a:lstStyle/>
          <a:p>
            <a:endParaRPr lang="ru-RU"/>
          </a:p>
        </p:txBody>
      </p:sp>
      <p:sp>
        <p:nvSpPr>
          <p:cNvPr id="142365" name="Rectangle 29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1357427" y="1939634"/>
            <a:ext cx="271323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913526">
              <a:buClr>
                <a:schemeClr val="tx2"/>
              </a:buClr>
            </a:pPr>
            <a:r>
              <a:rPr lang="en-US" i="1"/>
              <a:t>100% = </a:t>
            </a:r>
            <a:r>
              <a:rPr lang="ru-RU" i="1"/>
              <a:t>около</a:t>
            </a:r>
            <a:r>
              <a:rPr lang="en-US" i="1"/>
              <a:t> 1000</a:t>
            </a:r>
            <a:r>
              <a:rPr lang="ru-RU" i="1"/>
              <a:t> млрд</a:t>
            </a:r>
            <a:endParaRPr lang="en-US" i="1" baseline="30000"/>
          </a:p>
        </p:txBody>
      </p:sp>
    </p:spTree>
    <p:extLst>
      <p:ext uri="{BB962C8B-B14F-4D97-AF65-F5344CB8AC3E}">
        <p14:creationId xmlns:p14="http://schemas.microsoft.com/office/powerpoint/2010/main" val="22991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Users\БакеркинЮЮ\Pictures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685431" y="1165895"/>
            <a:ext cx="3311769" cy="865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</a:rPr>
              <a:t>Перевозки грузов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</a:rPr>
              <a:t>Погрузка грузов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168287" y="1598613"/>
            <a:ext cx="172915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795" name="Group 139"/>
          <p:cNvGraphicFramePr>
            <a:graphicFrameLocks noGrp="1"/>
          </p:cNvGraphicFramePr>
          <p:nvPr/>
        </p:nvGraphicFramePr>
        <p:xfrm>
          <a:off x="1619672" y="2492896"/>
          <a:ext cx="2736304" cy="3781373"/>
        </p:xfrm>
        <a:graphic>
          <a:graphicData uri="http://schemas.openxmlformats.org/drawingml/2006/table">
            <a:tbl>
              <a:tblPr/>
              <a:tblGrid>
                <a:gridCol w="1602253"/>
                <a:gridCol w="1134051"/>
              </a:tblGrid>
              <a:tr h="43627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ussianRail G Pro Medium" pitchFamily="50" charset="-52"/>
                        <a:ea typeface="+mn-ea"/>
                        <a:cs typeface="Arial" charset="0"/>
                      </a:endParaRPr>
                    </a:p>
                  </a:txBody>
                  <a:tcPr marL="33231" marR="332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Medium" pitchFamily="50" charset="-52"/>
                          <a:ea typeface="+mn-ea"/>
                          <a:cs typeface="Arial" charset="0"/>
                        </a:rPr>
                        <a:t>2011 г.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ussianRail G Pro Medium" pitchFamily="50" charset="-52"/>
                        <a:ea typeface="+mn-ea"/>
                        <a:cs typeface="Arial" charset="0"/>
                      </a:endParaRPr>
                    </a:p>
                  </a:txBody>
                  <a:tcPr marL="33231" marR="332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Всего погрузка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1241,5 млн т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3022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том числе: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Уголь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296,2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Нефтегрузы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250,0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Рудные 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131,7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Черные металлы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5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74,4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5ED"/>
                    </a:solidFill>
                  </a:tcPr>
                </a:tc>
              </a:tr>
              <a:tr h="7159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Химические и минеральные удобрения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46,5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878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Остальные 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442,7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447675" y="1165225"/>
            <a:ext cx="3239966" cy="865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dirty="0">
                <a:solidFill>
                  <a:schemeClr val="tx1"/>
                </a:solidFill>
              </a:rPr>
              <a:t>2011 г. – </a:t>
            </a:r>
            <a:r>
              <a:rPr lang="ru-RU" sz="1600" dirty="0">
                <a:solidFill>
                  <a:schemeClr val="tx1"/>
                </a:solidFill>
              </a:rPr>
              <a:t>1392,2 млн 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dirty="0">
                <a:solidFill>
                  <a:schemeClr val="tx1"/>
                </a:solidFill>
              </a:rPr>
              <a:t>2011 г. – </a:t>
            </a:r>
            <a:r>
              <a:rPr lang="ru-RU" sz="1600" dirty="0">
                <a:solidFill>
                  <a:schemeClr val="tx1"/>
                </a:solidFill>
              </a:rPr>
              <a:t>1241,5 млн т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526285" y="1598613"/>
            <a:ext cx="19943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6351711" y="1165225"/>
            <a:ext cx="2684786" cy="865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dirty="0">
                <a:solidFill>
                  <a:schemeClr val="tx1"/>
                </a:solidFill>
              </a:rPr>
              <a:t>2015 г. – </a:t>
            </a:r>
            <a:r>
              <a:rPr lang="ru-RU" sz="1600" dirty="0">
                <a:solidFill>
                  <a:schemeClr val="tx1"/>
                </a:solidFill>
              </a:rPr>
              <a:t>1671,1 млн 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dirty="0">
                <a:solidFill>
                  <a:schemeClr val="tx1"/>
                </a:solidFill>
              </a:rPr>
              <a:t>2015 г. – </a:t>
            </a:r>
            <a:r>
              <a:rPr lang="ru-RU" sz="1600" dirty="0">
                <a:solidFill>
                  <a:schemeClr val="tx1"/>
                </a:solidFill>
              </a:rPr>
              <a:t>1493,4 млн т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7012598" y="1598613"/>
            <a:ext cx="192258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797" name="Group 141"/>
          <p:cNvGraphicFramePr>
            <a:graphicFrameLocks noGrp="1"/>
          </p:cNvGraphicFramePr>
          <p:nvPr/>
        </p:nvGraphicFramePr>
        <p:xfrm>
          <a:off x="6319242" y="2406030"/>
          <a:ext cx="2700704" cy="3864047"/>
        </p:xfrm>
        <a:graphic>
          <a:graphicData uri="http://schemas.openxmlformats.org/drawingml/2006/table">
            <a:tbl>
              <a:tblPr/>
              <a:tblGrid>
                <a:gridCol w="1118088"/>
                <a:gridCol w="837327"/>
                <a:gridCol w="745289"/>
              </a:tblGrid>
              <a:tr h="51042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ussianRail G Pro Medium" pitchFamily="50" charset="-52"/>
                        <a:cs typeface="Arial" charset="0"/>
                      </a:endParaRPr>
                    </a:p>
                  </a:txBody>
                  <a:tcPr marL="33231" marR="332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Medium" pitchFamily="50" charset="-52"/>
                          <a:cs typeface="Arial" charset="0"/>
                        </a:rPr>
                        <a:t>2015 г.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 к 2011 г., млн т</a:t>
                      </a:r>
                    </a:p>
                  </a:txBody>
                  <a:tcPr marL="0" marR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Всего погрузка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1493,4 млн т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+251,9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A2C7"/>
                    </a:solidFill>
                  </a:tcPr>
                </a:tc>
              </a:tr>
              <a:tr h="30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том числе: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Уголь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355,5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+59,3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Нефтегрузы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266,8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+16,8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Рудные 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158,7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+27,0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Черные металлы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5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95,7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5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+21,3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C5ED"/>
                    </a:solidFill>
                  </a:tcPr>
                </a:tc>
              </a:tr>
              <a:tr h="7177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Химические и минеральные удобрения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56,9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+10,4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887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Остальные грузы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559,8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+117,1</a:t>
                      </a:r>
                    </a:p>
                  </a:txBody>
                  <a:tcPr marL="33231" marR="332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Диаграмма 18"/>
          <p:cNvGraphicFramePr/>
          <p:nvPr/>
        </p:nvGraphicFramePr>
        <p:xfrm>
          <a:off x="3779912" y="3068960"/>
          <a:ext cx="3384010" cy="173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0741" name="TextBox 19"/>
          <p:cNvSpPr txBox="1">
            <a:spLocks noChangeArrowheads="1"/>
          </p:cNvSpPr>
          <p:nvPr/>
        </p:nvSpPr>
        <p:spPr bwMode="auto">
          <a:xfrm>
            <a:off x="4716016" y="3717032"/>
            <a:ext cx="79060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Calibri" pitchFamily="34" charset="0"/>
              </a:rPr>
              <a:t>Крупные</a:t>
            </a:r>
          </a:p>
          <a:p>
            <a:r>
              <a:rPr lang="ru-RU" sz="1100" dirty="0">
                <a:solidFill>
                  <a:schemeClr val="bg1"/>
                </a:solidFill>
                <a:latin typeface="Calibri" pitchFamily="34" charset="0"/>
              </a:rPr>
              <a:t>компании</a:t>
            </a:r>
          </a:p>
        </p:txBody>
      </p:sp>
      <p:sp>
        <p:nvSpPr>
          <p:cNvPr id="38" name="Овал 37"/>
          <p:cNvSpPr/>
          <p:nvPr/>
        </p:nvSpPr>
        <p:spPr>
          <a:xfrm>
            <a:off x="5004048" y="4077072"/>
            <a:ext cx="432289" cy="431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</a:rPr>
              <a:t> 50%</a:t>
            </a:r>
          </a:p>
        </p:txBody>
      </p:sp>
      <p:sp>
        <p:nvSpPr>
          <p:cNvPr id="70791" name="Rectangle 135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0"/>
            <a:ext cx="8964488" cy="941388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solidFill>
                  <a:srgbClr val="003366"/>
                </a:solidFill>
                <a:latin typeface="RussianRail G Pro Medium" pitchFamily="50" charset="-52"/>
                <a:ea typeface="+mn-ea"/>
                <a:cs typeface="+mn-cs"/>
              </a:rPr>
              <a:t>Объемы перевозок грузов железнодорожным транспортом за </a:t>
            </a:r>
            <a:br>
              <a:rPr lang="ru-RU" sz="1600" dirty="0" smtClean="0">
                <a:solidFill>
                  <a:srgbClr val="003366"/>
                </a:solidFill>
                <a:latin typeface="RussianRail G Pro Medium" pitchFamily="50" charset="-52"/>
                <a:ea typeface="+mn-ea"/>
                <a:cs typeface="+mn-cs"/>
              </a:rPr>
            </a:br>
            <a:r>
              <a:rPr lang="ru-RU" sz="1600" dirty="0" smtClean="0">
                <a:solidFill>
                  <a:srgbClr val="003366"/>
                </a:solidFill>
                <a:latin typeface="RussianRail G Pro Medium" pitchFamily="50" charset="-52"/>
                <a:ea typeface="+mn-ea"/>
                <a:cs typeface="+mn-cs"/>
              </a:rPr>
              <a:t>2011 г. и прогноз на 2015 г.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-554285" y="2739008"/>
            <a:ext cx="2735818" cy="1587624"/>
            <a:chOff x="467544" y="1556792"/>
            <a:chExt cx="2735818" cy="1587624"/>
          </a:xfrm>
        </p:grpSpPr>
        <p:graphicFrame>
          <p:nvGraphicFramePr>
            <p:cNvPr id="17" name="Диаграмма 16"/>
            <p:cNvGraphicFramePr/>
            <p:nvPr/>
          </p:nvGraphicFramePr>
          <p:xfrm>
            <a:off x="467544" y="1556792"/>
            <a:ext cx="2735818" cy="15876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70661" name="TextBox 17"/>
            <p:cNvSpPr txBox="1">
              <a:spLocks noChangeArrowheads="1"/>
            </p:cNvSpPr>
            <p:nvPr/>
          </p:nvSpPr>
          <p:spPr bwMode="auto">
            <a:xfrm>
              <a:off x="1749971" y="1926357"/>
              <a:ext cx="808892" cy="430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100" dirty="0">
                  <a:solidFill>
                    <a:schemeClr val="bg1"/>
                  </a:solidFill>
                  <a:latin typeface="Calibri" pitchFamily="34" charset="0"/>
                </a:rPr>
                <a:t>Крупные </a:t>
              </a:r>
            </a:p>
            <a:p>
              <a:r>
                <a:rPr lang="ru-RU" sz="1100" dirty="0">
                  <a:solidFill>
                    <a:schemeClr val="bg1"/>
                  </a:solidFill>
                  <a:latin typeface="Calibri" pitchFamily="34" charset="0"/>
                </a:rPr>
                <a:t>компании</a:t>
              </a:r>
            </a:p>
          </p:txBody>
        </p:sp>
        <p:sp>
          <p:nvSpPr>
            <p:cNvPr id="37" name="Овал 36"/>
            <p:cNvSpPr/>
            <p:nvPr/>
          </p:nvSpPr>
          <p:spPr>
            <a:xfrm>
              <a:off x="1907704" y="2420888"/>
              <a:ext cx="430823" cy="4318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>
                  <a:solidFill>
                    <a:schemeClr val="tx1"/>
                  </a:solidFill>
                </a:rPr>
                <a:t> 47%</a:t>
              </a:r>
            </a:p>
          </p:txBody>
        </p:sp>
      </p:grpSp>
      <p:sp>
        <p:nvSpPr>
          <p:cNvPr id="34" name="Rectangle 6"/>
          <p:cNvSpPr txBox="1">
            <a:spLocks noGrp="1" noChangeArrowheads="1"/>
          </p:cNvSpPr>
          <p:nvPr/>
        </p:nvSpPr>
        <p:spPr bwMode="auto">
          <a:xfrm>
            <a:off x="-131763" y="6502400"/>
            <a:ext cx="539751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4" rIns="91430" bIns="45714"/>
          <a:lstStyle/>
          <a:p>
            <a:pPr algn="r"/>
            <a:fld id="{FD17EAB5-8B5F-4772-AF8C-39409AEE55D8}" type="slidenum">
              <a:rPr lang="ru-RU" sz="1400">
                <a:solidFill>
                  <a:srgbClr val="D40000"/>
                </a:solidFill>
                <a:latin typeface="Verdana" pitchFamily="34" charset="0"/>
              </a:rPr>
              <a:pPr algn="r"/>
              <a:t>14</a:t>
            </a:fld>
            <a:endParaRPr lang="ru-RU" sz="1400" dirty="0">
              <a:solidFill>
                <a:srgbClr val="D4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761860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1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2945" y="200447"/>
            <a:ext cx="8745941" cy="407566"/>
          </a:xfrm>
        </p:spPr>
        <p:txBody>
          <a:bodyPr anchor="b">
            <a:noAutofit/>
          </a:bodyPr>
          <a:lstStyle/>
          <a:p>
            <a:pPr algn="l"/>
            <a:r>
              <a:rPr lang="ru-RU" sz="1800" dirty="0" smtClean="0">
                <a:solidFill>
                  <a:srgbClr val="003366"/>
                </a:solidFill>
                <a:latin typeface="RussianRail G Pro Medium" pitchFamily="50" charset="-52"/>
                <a:ea typeface="+mn-ea"/>
                <a:cs typeface="+mn-cs"/>
              </a:rPr>
              <a:t>Неосвоенный объём грузовых перевозок в 2015 году</a:t>
            </a:r>
          </a:p>
        </p:txBody>
      </p:sp>
      <p:graphicFrame>
        <p:nvGraphicFramePr>
          <p:cNvPr id="72707" name="Group 3"/>
          <p:cNvGraphicFramePr>
            <a:graphicFrameLocks noGrp="1"/>
          </p:cNvGraphicFramePr>
          <p:nvPr/>
        </p:nvGraphicFramePr>
        <p:xfrm>
          <a:off x="4418864" y="1124744"/>
          <a:ext cx="4545624" cy="5048252"/>
        </p:xfrm>
        <a:graphic>
          <a:graphicData uri="http://schemas.openxmlformats.org/drawingml/2006/table">
            <a:tbl>
              <a:tblPr/>
              <a:tblGrid>
                <a:gridCol w="3777762"/>
                <a:gridCol w="767862"/>
              </a:tblGrid>
              <a:tr h="547688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ВСЕГО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0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0188">
                <a:tc>
                  <a:txBody>
                    <a:bodyPr/>
                    <a:lstStyle/>
                    <a:p>
                      <a:pPr marL="90488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Дополнительная потребность в инвестициях на 2011-2015 гг., млрд руб.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404,5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90488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Неосвоенный объём грузовых перевозок в 2015 году, млн тонн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230,8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500188">
                <a:tc>
                  <a:txBody>
                    <a:bodyPr/>
                    <a:lstStyle/>
                    <a:p>
                      <a:pPr marL="90488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Суммарные потери денежных средств бюджетной системы РФ </a:t>
                      </a:r>
                    </a:p>
                    <a:p>
                      <a:pPr marL="90488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в 2015 году и далее, </a:t>
                      </a: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млрд руб.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162,4</a:t>
                      </a:r>
                    </a:p>
                  </a:txBody>
                  <a:tcPr marL="33235" marR="33235" marT="35997" marB="35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723" name="Group 19"/>
          <p:cNvGraphicFramePr>
            <a:graphicFrameLocks noGrp="1"/>
          </p:cNvGraphicFramePr>
          <p:nvPr/>
        </p:nvGraphicFramePr>
        <p:xfrm>
          <a:off x="172916" y="1076325"/>
          <a:ext cx="4082562" cy="5284399"/>
        </p:xfrm>
        <a:graphic>
          <a:graphicData uri="http://schemas.openxmlformats.org/drawingml/2006/table">
            <a:tbl>
              <a:tblPr/>
              <a:tblGrid>
                <a:gridCol w="2400300"/>
                <a:gridCol w="1682262"/>
              </a:tblGrid>
              <a:tr h="1156935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Medium" pitchFamily="50" charset="-52"/>
                          <a:cs typeface="Arial" charset="0"/>
                        </a:rPr>
                        <a:t>Номенклатура грузов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00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Неосвоенный объём перевозок, </a:t>
                      </a:r>
                      <a:b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</a:b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млн тонн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0021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Уголь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64,5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Нефтегрузы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63,0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Руда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17,5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Черные металлы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14,5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Лесные грузы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2,0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61405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Минерально-строительные грузы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36,8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Удобрения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4,5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Хлебные грузы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5,0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Прочие грузы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23,0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380900">
                <a:tc>
                  <a:txBody>
                    <a:bodyPr/>
                    <a:lstStyle/>
                    <a:p>
                      <a:pPr marL="0" marR="0" lvl="0" indent="0" algn="just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ВСЕГО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00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RussianRail G Pro Cond" pitchFamily="50" charset="-52"/>
                          <a:cs typeface="Arial" charset="0"/>
                        </a:rPr>
                        <a:t>230,8</a:t>
                      </a:r>
                    </a:p>
                  </a:txBody>
                  <a:tcPr marL="33233" marR="33233" marT="35990" marB="359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002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 txBox="1">
            <a:spLocks noGrp="1" noChangeArrowheads="1"/>
          </p:cNvSpPr>
          <p:nvPr/>
        </p:nvSpPr>
        <p:spPr bwMode="auto">
          <a:xfrm>
            <a:off x="-131763" y="6502400"/>
            <a:ext cx="539751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4" rIns="91430" bIns="45714"/>
          <a:lstStyle/>
          <a:p>
            <a:pPr algn="r"/>
            <a:fld id="{FD17EAB5-8B5F-4772-AF8C-39409AEE55D8}" type="slidenum">
              <a:rPr lang="ru-RU" sz="1400">
                <a:solidFill>
                  <a:srgbClr val="D40000"/>
                </a:solidFill>
                <a:latin typeface="Verdana" pitchFamily="34" charset="0"/>
              </a:rPr>
              <a:pPr algn="r"/>
              <a:t>15</a:t>
            </a:fld>
            <a:endParaRPr lang="ru-RU" sz="1400" dirty="0">
              <a:solidFill>
                <a:srgbClr val="D4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955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522C1B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FE7F84A4-939D-4A1C-ACD6-709112439FF7}" type="slidenum">
              <a:rPr lang="pl-PL" sz="1400" smtClean="0">
                <a:solidFill>
                  <a:schemeClr val="bg1"/>
                </a:solidFill>
              </a:rPr>
              <a:pPr/>
              <a:t>16</a:t>
            </a:fld>
            <a:endParaRPr lang="pl-PL" sz="1400" smtClean="0">
              <a:solidFill>
                <a:schemeClr val="bg1"/>
              </a:solidFill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71463" y="701675"/>
            <a:ext cx="83724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b="1" dirty="0">
                <a:solidFill>
                  <a:srgbClr val="542C1B"/>
                </a:solidFill>
              </a:rPr>
              <a:t>Рынок ГЧП в Европе (1990-2009 г.) </a:t>
            </a:r>
            <a:endParaRPr lang="pl-PL" b="1" dirty="0" smtClean="0">
              <a:solidFill>
                <a:srgbClr val="542C1B"/>
              </a:solidFill>
            </a:endParaRPr>
          </a:p>
          <a:p>
            <a:pPr>
              <a:spcBef>
                <a:spcPct val="0"/>
              </a:spcBef>
            </a:pPr>
            <a:r>
              <a:rPr lang="ru-RU" dirty="0" smtClean="0">
                <a:solidFill>
                  <a:srgbClr val="542C1B"/>
                </a:solidFill>
              </a:rPr>
              <a:t>- </a:t>
            </a:r>
            <a:r>
              <a:rPr lang="ru-RU" dirty="0">
                <a:solidFill>
                  <a:srgbClr val="542C1B"/>
                </a:solidFill>
              </a:rPr>
              <a:t>страны по объеме проектов [доля </a:t>
            </a:r>
            <a:r>
              <a:rPr lang="ru-RU" dirty="0" smtClean="0">
                <a:solidFill>
                  <a:srgbClr val="542C1B"/>
                </a:solidFill>
              </a:rPr>
              <a:t>в</a:t>
            </a:r>
            <a:r>
              <a:rPr lang="pl-PL" dirty="0" smtClean="0">
                <a:solidFill>
                  <a:srgbClr val="542C1B"/>
                </a:solidFill>
              </a:rPr>
              <a:t> </a:t>
            </a:r>
            <a:r>
              <a:rPr lang="ru-RU" dirty="0" smtClean="0">
                <a:solidFill>
                  <a:srgbClr val="542C1B"/>
                </a:solidFill>
              </a:rPr>
              <a:t>%]</a:t>
            </a:r>
            <a:endParaRPr lang="en-GB" dirty="0">
              <a:solidFill>
                <a:srgbClr val="542C1B"/>
              </a:solidFill>
            </a:endParaRPr>
          </a:p>
        </p:txBody>
      </p:sp>
      <p:sp>
        <p:nvSpPr>
          <p:cNvPr id="11269" name="Tytuł 1"/>
          <p:cNvSpPr>
            <a:spLocks/>
          </p:cNvSpPr>
          <p:nvPr/>
        </p:nvSpPr>
        <p:spPr bwMode="auto">
          <a:xfrm>
            <a:off x="0" y="6500813"/>
            <a:ext cx="8572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ru-RU" sz="1400" dirty="0">
                <a:solidFill>
                  <a:srgbClr val="EEE8C5"/>
                </a:solidFill>
              </a:rPr>
              <a:t>Рынок ГЧП в Польше.</a:t>
            </a:r>
          </a:p>
        </p:txBody>
      </p:sp>
      <p:grpSp>
        <p:nvGrpSpPr>
          <p:cNvPr id="3" name="Grupa 2"/>
          <p:cNvGrpSpPr/>
          <p:nvPr/>
        </p:nvGrpSpPr>
        <p:grpSpPr>
          <a:xfrm>
            <a:off x="683568" y="1805905"/>
            <a:ext cx="7926387" cy="4143375"/>
            <a:chOff x="776441" y="1799232"/>
            <a:chExt cx="7926387" cy="4143375"/>
          </a:xfrm>
        </p:grpSpPr>
        <p:pic>
          <p:nvPicPr>
            <p:cNvPr id="1126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06"/>
            <a:stretch>
              <a:fillRect/>
            </a:stretch>
          </p:blipFill>
          <p:spPr bwMode="auto">
            <a:xfrm>
              <a:off x="776441" y="1799232"/>
              <a:ext cx="7926387" cy="414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pole tekstowe 1"/>
            <p:cNvSpPr txBox="1"/>
            <p:nvPr/>
          </p:nvSpPr>
          <p:spPr>
            <a:xfrm>
              <a:off x="1848482" y="2004641"/>
              <a:ext cx="184663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/>
                <a:t>Другие страны </a:t>
              </a:r>
              <a:r>
                <a:rPr lang="pl-PL" sz="1400" b="1" dirty="0" smtClean="0"/>
                <a:t>14,5</a:t>
              </a:r>
              <a:endParaRPr lang="pl-PL" sz="1400" b="1" dirty="0"/>
            </a:p>
          </p:txBody>
        </p:sp>
        <p:sp>
          <p:nvSpPr>
            <p:cNvPr id="7" name="pole tekstowe 6"/>
            <p:cNvSpPr txBox="1"/>
            <p:nvPr/>
          </p:nvSpPr>
          <p:spPr>
            <a:xfrm>
              <a:off x="1846729" y="2564905"/>
              <a:ext cx="1213103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Польша</a:t>
              </a:r>
              <a:r>
                <a:rPr lang="pl-PL" sz="1400" b="1" dirty="0" smtClean="0"/>
                <a:t> 1,7</a:t>
              </a:r>
              <a:endParaRPr lang="pl-PL" sz="1400" b="1" dirty="0"/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1619672" y="2867938"/>
              <a:ext cx="125681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Италия</a:t>
              </a:r>
              <a:r>
                <a:rPr lang="pl-PL" sz="1400" b="1" dirty="0" smtClean="0"/>
                <a:t> 3,3</a:t>
              </a:r>
              <a:endParaRPr lang="pl-PL" sz="1400" b="1" dirty="0"/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1424513" y="3200191"/>
              <a:ext cx="1347287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Германия</a:t>
              </a:r>
              <a:r>
                <a:rPr lang="pl-PL" sz="1400" b="1" dirty="0" smtClean="0"/>
                <a:t> 4,1</a:t>
              </a:r>
              <a:endParaRPr lang="pl-PL" sz="1400" b="1" dirty="0"/>
            </a:p>
          </p:txBody>
        </p:sp>
        <p:sp>
          <p:nvSpPr>
            <p:cNvPr id="10" name="pole tekstowe 9"/>
            <p:cNvSpPr txBox="1"/>
            <p:nvPr/>
          </p:nvSpPr>
          <p:spPr>
            <a:xfrm>
              <a:off x="1619672" y="3762622"/>
              <a:ext cx="108012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Греция</a:t>
              </a:r>
              <a:r>
                <a:rPr lang="pl-PL" sz="1400" b="1" dirty="0" smtClean="0"/>
                <a:t> 5,5</a:t>
              </a:r>
              <a:endParaRPr lang="pl-PL" sz="1400" b="1" dirty="0"/>
            </a:p>
          </p:txBody>
        </p:sp>
        <p:sp>
          <p:nvSpPr>
            <p:cNvPr id="11" name="pole tekstowe 10"/>
            <p:cNvSpPr txBox="1"/>
            <p:nvPr/>
          </p:nvSpPr>
          <p:spPr>
            <a:xfrm>
              <a:off x="1424513" y="4437112"/>
              <a:ext cx="1499687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Португалия</a:t>
              </a:r>
              <a:r>
                <a:rPr lang="pl-PL" sz="1400" b="1" dirty="0" smtClean="0"/>
                <a:t> 7,0</a:t>
              </a:r>
              <a:endParaRPr lang="pl-PL" sz="1400" b="1" dirty="0"/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2483768" y="5229200"/>
              <a:ext cx="131701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Испания</a:t>
              </a:r>
              <a:r>
                <a:rPr lang="pl-PL" sz="1400" b="1" dirty="0" smtClean="0"/>
                <a:t> 11,4 </a:t>
              </a:r>
              <a:endParaRPr lang="pl-PL" sz="1400" b="1" dirty="0"/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6372200" y="3717032"/>
              <a:ext cx="1723458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Великобритания</a:t>
              </a:r>
              <a:r>
                <a:rPr lang="pl-PL" sz="1400" b="1" dirty="0" smtClean="0"/>
                <a:t> 52,5</a:t>
              </a:r>
              <a:endParaRPr lang="pl-PL" sz="1400" b="1" dirty="0"/>
            </a:p>
          </p:txBody>
        </p:sp>
        <p:sp>
          <p:nvSpPr>
            <p:cNvPr id="14" name="pole tekstowe 13"/>
            <p:cNvSpPr txBox="1"/>
            <p:nvPr/>
          </p:nvSpPr>
          <p:spPr>
            <a:xfrm>
              <a:off x="6825113" y="5366543"/>
              <a:ext cx="1512168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/>
                <a:t>источник</a:t>
              </a:r>
              <a:r>
                <a:rPr lang="pl-PL" sz="1400" b="1" dirty="0" smtClean="0"/>
                <a:t>: EPEC</a:t>
              </a:r>
              <a:endParaRPr lang="pl-PL" sz="1400" b="1" dirty="0"/>
            </a:p>
          </p:txBody>
        </p:sp>
      </p:grpSp>
      <p:sp>
        <p:nvSpPr>
          <p:cNvPr id="4" name="Elipsa 3"/>
          <p:cNvSpPr/>
          <p:nvPr/>
        </p:nvSpPr>
        <p:spPr>
          <a:xfrm>
            <a:off x="1753856" y="2542081"/>
            <a:ext cx="1245001" cy="353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594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Круглые столы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 smtClean="0"/>
              <a:t>4. </a:t>
            </a:r>
            <a:r>
              <a:rPr lang="ru-RU" sz="1600" b="1" dirty="0"/>
              <a:t>Инвестиции. Стимулы для выхода из </a:t>
            </a:r>
            <a:r>
              <a:rPr lang="ru-RU" sz="1600" b="1" dirty="0" smtClean="0"/>
              <a:t>кризиса. </a:t>
            </a:r>
            <a:r>
              <a:rPr lang="ru-RU" sz="1600" i="1" dirty="0" smtClean="0"/>
              <a:t>Как </a:t>
            </a:r>
            <a:r>
              <a:rPr lang="ru-RU" sz="1600" i="1" dirty="0"/>
              <a:t>в новых условиях будет реорганизован рынок инвестиций?</a:t>
            </a:r>
          </a:p>
          <a:p>
            <a:r>
              <a:rPr lang="ru-RU" sz="1600" b="1" dirty="0"/>
              <a:t>Модератор: Александр Ивлев, </a:t>
            </a:r>
            <a:r>
              <a:rPr lang="ru-RU" sz="1600" dirty="0"/>
              <a:t>управляющий партнер по России </a:t>
            </a:r>
            <a:r>
              <a:rPr lang="ru-RU" sz="1600" dirty="0" err="1" smtClean="0"/>
              <a:t>Ernst</a:t>
            </a:r>
            <a:r>
              <a:rPr lang="ru-RU" sz="1600" dirty="0" smtClean="0"/>
              <a:t> </a:t>
            </a:r>
            <a:r>
              <a:rPr lang="en-US" sz="1600" dirty="0" smtClean="0"/>
              <a:t>&amp; </a:t>
            </a:r>
            <a:r>
              <a:rPr lang="en-US" sz="1600" dirty="0"/>
              <a:t>Young</a:t>
            </a:r>
          </a:p>
          <a:p>
            <a:r>
              <a:rPr lang="ru-RU" sz="1600" b="1" dirty="0" err="1"/>
              <a:t>Сомодератор</a:t>
            </a:r>
            <a:r>
              <a:rPr lang="ru-RU" sz="1600" b="1" dirty="0"/>
              <a:t>: Кирилл Андросов</a:t>
            </a:r>
            <a:r>
              <a:rPr lang="ru-RU" sz="1600" dirty="0"/>
              <a:t>, управляющий партнер </a:t>
            </a:r>
            <a:r>
              <a:rPr lang="ru-RU" sz="1600" dirty="0" err="1"/>
              <a:t>Altera</a:t>
            </a:r>
            <a:r>
              <a:rPr lang="ru-RU" sz="1600" dirty="0"/>
              <a:t> </a:t>
            </a:r>
            <a:r>
              <a:rPr lang="ru-RU" sz="1600" dirty="0" err="1" smtClean="0"/>
              <a:t>Capital</a:t>
            </a:r>
            <a:r>
              <a:rPr lang="ru-RU" sz="1600" dirty="0" smtClean="0"/>
              <a:t>  </a:t>
            </a:r>
            <a:r>
              <a:rPr lang="en-US" sz="1600" dirty="0" smtClean="0"/>
              <a:t>Group</a:t>
            </a:r>
            <a:endParaRPr lang="ru-RU" sz="1600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r>
              <a:rPr lang="ru-RU" sz="1600" b="1" dirty="0" smtClean="0"/>
              <a:t>5. </a:t>
            </a:r>
            <a:r>
              <a:rPr lang="ru-RU" sz="1600" b="1" dirty="0"/>
              <a:t>Инновации. Ставка на крупные компании – </a:t>
            </a:r>
            <a:r>
              <a:rPr lang="ru-RU" sz="1600" b="1" dirty="0" smtClean="0"/>
              <a:t>национальные чемпионы </a:t>
            </a:r>
            <a:r>
              <a:rPr lang="ru-RU" sz="1600" b="1" dirty="0"/>
              <a:t>или на эффективные кластеры</a:t>
            </a:r>
            <a:r>
              <a:rPr lang="ru-RU" sz="1600" b="1" dirty="0" smtClean="0"/>
              <a:t>?</a:t>
            </a:r>
          </a:p>
          <a:p>
            <a:pPr marL="0" indent="0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Культура. «Мягкая» сила культуры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Ольга Свиблова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директор Мультимедиа Арт Музея</a:t>
            </a:r>
          </a:p>
          <a:p>
            <a:pPr marL="0" indent="0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Конференция «Сибирь в геополитическом и экономическом пространстве»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Модераторы: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Усс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Александр Викторович, председатель Законодательного собрания Красноярского края (Красноярск)</a:t>
            </a:r>
          </a:p>
          <a:p>
            <a:pPr marL="0" indent="0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Международная конференция «Азиатские чтения» 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Петр Щедровицкий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советник генерального директора ГК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Росатом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Конференция Агентства стратегических инициатив «Клуб лидеров»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Андрей Никитин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генеральный директор АСИ</a:t>
            </a:r>
          </a:p>
          <a:p>
            <a:pPr marL="0" indent="0"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79997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Круглые столы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10. Заседание Инвестиционного совета Ассоциации инновационных регионов России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Круглый стол «Электроэнергетика. К новому качеству рынка»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Круглый стол «Средний бизнес и институты развития: возможности взаимодействия»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Артем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Аветисян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директор направления «Новый бизнес» АСИ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13. Круглый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стол «Социальная сфера. Новые технологии развития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Владимир Яблонский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директор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направления 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Социальные проекты»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АСИ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14. Лекционная программа в СФУ.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1) Дмитрий Белоусов,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направления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Центра макроэкономического анализа и краткосрочного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прогнозирования.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лекции «Прогноз-2030. Основные сценарии».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2) Петр Щедровицкий, советник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генерального директора ГК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Росатом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лекции «Кластерная политика как инструмент инновационного развития».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3) Наталья Иванова, первый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зам.директора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ИМЭМО РАН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академик РАН,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д.э.н.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лекции «Наука и инновации: глобальные вызовы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1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Лекционная программа в рамках Института семантики систем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Знаниевые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семантические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сообщества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Лекция 2.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ШЕСТОЙ ТЕХНОЛОГИЧЕСКИЙ УКЛАД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Лекция 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МАЛЫЙ БИЗНЕС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ПЕРЕЗАГРУЗКА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Лекция 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СИБИРСКОЕ ЗНАНИЕВОЕ ПРОСТРАНСТВО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НОВЫЕ ТЕХНОПАРКИ И ПРОМЫШЛЕННЫЕ ЗОНЫ СИБИРИ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Лекция 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СЫРЬЕВЫЕ КОМПАНИИ – НОВАЯ РОЛЬ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СИБИРИ</a:t>
            </a: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1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Организация работы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форума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03848" y="2348880"/>
            <a:ext cx="266429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Пленарное заседание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511" y="3645024"/>
            <a:ext cx="115212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Круглые столы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8163" y="3645024"/>
            <a:ext cx="158417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Заседания комиссий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59228" y="3645024"/>
            <a:ext cx="216024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Лекционная программа для участников форума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16216" y="3645024"/>
            <a:ext cx="216024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Лекционная программа для студентов СФУ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91780" y="5001425"/>
            <a:ext cx="388843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Итоговое пленарное заседание: подведение итогов работы </a:t>
            </a:r>
            <a:r>
              <a:rPr lang="ru-RU" dirty="0" smtClean="0"/>
              <a:t>форума.</a:t>
            </a:r>
          </a:p>
          <a:p>
            <a:pPr algn="ctr"/>
            <a:endParaRPr lang="ru-RU" dirty="0" smtClean="0"/>
          </a:p>
          <a:p>
            <a:pPr algn="ctr"/>
            <a:r>
              <a:rPr lang="ru-RU" u="sng" dirty="0" smtClean="0"/>
              <a:t>Модераторы</a:t>
            </a:r>
            <a:r>
              <a:rPr lang="ru-RU" dirty="0" smtClean="0"/>
              <a:t> круглых столов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03848" y="1196752"/>
            <a:ext cx="266429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Посещение выставочного комплекса КЭФ 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761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Содержание лекции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Окончание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парадигмы. 1. Скорость увеличена в 3-5 раз (1-я технология), 2. Голос передавать через тысячи километров (2-я технология), 3. Лампочка (3-я технология) – активность человека в 3-5 раз, 4. Телевидение (видеть за тысячи километров, динамика событий) - (4-я технология), 5. Преодолел скорость звука (авиапромышленность- пятая технология)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социальное топливо закончилось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 развитых стран огромные долги. Совокупный объем порядка 42 трлн долларов США. США – 10, Япония – 10, Великобритания - 1,8. Стоит ли копировать такую систему.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Зарплата в Китае в интеллектуальной сфере как у европейца. Заканчивается дешевая рабочая сила.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Новые технологии за год просмотров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You Tube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1 трлн просмотров. Развитие информационных, семантических технологий.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Нужны ли логистические центры, через которые нечего возить.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20 век ЗАКОНЧИЛСЯ!!!!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Создание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Карты потребления глобальных товаров.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Карта производственных и управленческих ресурсов.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Карта интеллектуальных и лабораторных ресурсов.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Карта лакун по знаниям и компетенциям.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Карта лакун по оборудованию и технологиям.</a:t>
            </a:r>
          </a:p>
          <a:p>
            <a:pPr marL="0" indent="0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Надо повышать качество производимых товаров, знаний и услуг.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глобального потребителя превратиться в производителя глобальных товаров.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9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Участники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экспертной панели: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Агамирзян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И.Р.,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ген.дир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ОАО «Российская венчурная компания»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Ивлев Александр Владимирович, управляющий партнер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Ernst&amp;Young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Ковалевич Денис Александрович, исполнительный директор кластера ядерных технологий Фонда развития Инновационного центра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», советник генерального директора ГК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Росатом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Макушкин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Алексей Георгиевич, рук.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Аналит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центра при Правительстве РФ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Никитин А.С.,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ген.дир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Агентства стратегических инициатив</a:t>
            </a:r>
          </a:p>
          <a:p>
            <a:pPr lvl="0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Прилежаева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Инна Валерьевна, директор по проектам Ассоциации менеджеров культуры, генеральный директор агентства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Музейпром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Реморенко Игорь Михайлович, статс-секретарь – заместитель Министра образования и науки РФ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Солженицын Ермолай Александрович, управляющий партнер московского офиса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McKinsey&amp;Company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Усс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Александр Викторович, председатель Законодательного Собрания Красноярского края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Щедровицкий Петр Георгиевич, советник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ген.дир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ГК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Росатом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Итоговое пленарное заседание: подведение итогов работы форума.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Модераторы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круглых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столов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70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/>
          <a:lstStyle/>
          <a:p>
            <a:r>
              <a:rPr lang="ru-RU" sz="1450" b="1" dirty="0" smtClean="0">
                <a:latin typeface="Times New Roman" pitchFamily="18" charset="0"/>
                <a:cs typeface="Times New Roman" pitchFamily="18" charset="0"/>
              </a:rPr>
              <a:t>Модератор</a:t>
            </a:r>
            <a:r>
              <a:rPr lang="ru-RU" sz="145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50" u="sng" dirty="0" smtClean="0">
                <a:latin typeface="Times New Roman" pitchFamily="18" charset="0"/>
                <a:cs typeface="Times New Roman" pitchFamily="18" charset="0"/>
              </a:rPr>
              <a:t>Волков</a:t>
            </a:r>
            <a:r>
              <a:rPr lang="ru-RU" sz="1450" dirty="0" smtClean="0">
                <a:latin typeface="Times New Roman" pitchFamily="18" charset="0"/>
                <a:cs typeface="Times New Roman" pitchFamily="18" charset="0"/>
              </a:rPr>
              <a:t>. Какие  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ключевые инициативы? В чем набор стратегических инициатив?</a:t>
            </a:r>
          </a:p>
          <a:p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 Необходимо региональное развитие. Сибирь должен быть мощным экспортером в Китай.</a:t>
            </a:r>
          </a:p>
          <a:p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 Качество интегрированности инфраструктуры. Вопрос планирования и стратегии не определены. Все отрасли растут, но куда? </a:t>
            </a:r>
          </a:p>
          <a:p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.Рост, как правило, экстенсивный – давай добавим мощностей. Это не правильно.</a:t>
            </a:r>
          </a:p>
          <a:p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 У каждого региона своя стратегия развития и все обмениваются опытом. НЕТ ЕДИНСТВА!!!</a:t>
            </a:r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7. Необходим интегрирующий центр. В разных странах даже специализированные есть министерства.</a:t>
            </a:r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45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 Необходим межотраслевой баланс.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6. Иностранные инвестиции. Инвесторы говорят – бюрократия, неразвитость инфраструктуры, недостаток квалифицированных кадров, неоднозначность государственного регулирования, судебная система, коррупция, низкая квалификация среднего чиновника. Надо готовить чиновников качественно нового уровня.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7. Маржа в России лучше, чем в Индии или Китае.</a:t>
            </a:r>
          </a:p>
          <a:p>
            <a:r>
              <a:rPr lang="ru-RU" sz="1450" u="sng" dirty="0" err="1">
                <a:latin typeface="Times New Roman" pitchFamily="18" charset="0"/>
                <a:cs typeface="Times New Roman" pitchFamily="18" charset="0"/>
              </a:rPr>
              <a:t>Силуанов</a:t>
            </a:r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. 8. Создали инвестиционный фонд, ресурсы в ВЭБ, но нет того эффекта. Почему не можем достичь уровня Сингапура?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9. Скорость принятия управленческих решений зависит от плотности коммуникаций.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10. Должна быть мотивация населения на долгосрочное развитие своего региона.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11. Идет мощнейшая урбанизация. Растут агломерации 20-30 в год по 10-15 млн жителей от Азии до Индонезии. Гипотеза этого – переход этих стран в информационное общество. И город является как кластер кластеров.</a:t>
            </a:r>
          </a:p>
          <a:p>
            <a:r>
              <a:rPr lang="ru-RU" sz="1450" dirty="0">
                <a:latin typeface="Times New Roman" pitchFamily="18" charset="0"/>
                <a:cs typeface="Times New Roman" pitchFamily="18" charset="0"/>
              </a:rPr>
              <a:t>12. Город может производить товарную продукцию на 3-5 млрд долларов.</a:t>
            </a:r>
          </a:p>
          <a:p>
            <a:pPr marL="0" indent="0">
              <a:buNone/>
            </a:pPr>
            <a:endParaRPr lang="ru-RU" sz="1450" dirty="0">
              <a:latin typeface="Times New Roman" pitchFamily="18" charset="0"/>
              <a:cs typeface="Times New Roman" pitchFamily="18" charset="0"/>
            </a:endParaRPr>
          </a:p>
          <a:p>
            <a:endParaRPr lang="ru-RU" sz="14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Итоговое пленарное заседание: подведение итогов работы форума.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Модераторы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круглых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столов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22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участники и партнеры форума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Заявлено свыше 2,5 тыс. участников.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Активное участие приняли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АНО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«Агентство стратегических инициатив»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(г. Москва)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Ассоциация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инновационных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регионов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(г. Москва)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Общественная организация «Деловая Россия»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(г. Москва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Крупные предприятия России.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Крупные банки России.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Исполнительные органы государственной власти Российской Федерации.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Исполнительные и законодательные органы государственной власти субъектов Российской Федерации (в основном Красноярского края)</a:t>
            </a: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03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Участники пленарного заседания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904656"/>
          </a:xfrm>
        </p:spPr>
        <p:txBody>
          <a:bodyPr/>
          <a:lstStyle/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Модератор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ВЛАДИМИР АЛЕКСАНДРОВИЧ, ректор Российской академии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народного хозяйства и государственной службы при президенте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РФ</a:t>
            </a:r>
          </a:p>
          <a:p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 В чем сейчас состоит «стратегический маневр» для России? В чем основные вызовы и риски этого политического цикла?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Какие проекты и направления развития России и ее регионов кажутся перспективными?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Кто носитель стратегических инициатив?</a:t>
            </a:r>
          </a:p>
          <a:p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Участники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Андросов Кирилл Геннадьевич, управляющий партнер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Altera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Capital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Вьюгин Олег Вячеславович, председатель совета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директоров ОАО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«МДМ Банк»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Галушка Александр Сергеевич, президент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общественной организации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«Деловая Россия»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Дмитриев Владимир Александрович, председатель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ОАО «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Внешэкономбанк»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Кузнецов Лев Владимирович, губернатор Красноярского края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Никитин Андрей Сергеевич, генеральный директор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Агентства стратегических инициатив</a:t>
            </a:r>
          </a:p>
          <a:p>
            <a:pPr marL="0" lvl="0" indent="0">
              <a:buNone/>
            </a:pP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Заявленные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программе участников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отсутствовали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Галушка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Александр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Сергеевич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президент общественной организации «Деловая Россия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400" u="sng" dirty="0" err="1" smtClean="0">
                <a:latin typeface="Times New Roman" pitchFamily="18" charset="0"/>
                <a:cs typeface="Times New Roman" pitchFamily="18" charset="0"/>
              </a:rPr>
              <a:t>Дворкович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Аркадий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Владимирович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помощник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Президента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РФ,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Дерипаска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Олег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Владимирович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ген.дир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компании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«РУСАЛ»,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Кудрин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Алексей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Леонидович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профессор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декан факультета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СПБбУ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u="sng" dirty="0" err="1" smtClean="0">
                <a:latin typeface="Times New Roman" pitchFamily="18" charset="0"/>
                <a:cs typeface="Times New Roman" pitchFamily="18" charset="0"/>
              </a:rPr>
              <a:t>Силуанов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А.Г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министр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финансов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РФ, </a:t>
            </a:r>
            <a:r>
              <a:rPr lang="ru-RU" sz="1400" u="sng" dirty="0" err="1" smtClean="0">
                <a:latin typeface="Times New Roman" pitchFamily="18" charset="0"/>
                <a:cs typeface="Times New Roman" pitchFamily="18" charset="0"/>
              </a:rPr>
              <a:t>Набиуллина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Э.С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министр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эконом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разв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РФ, </a:t>
            </a:r>
            <a:r>
              <a:rPr lang="ru-RU" sz="1400" u="sng" dirty="0" err="1" smtClean="0">
                <a:latin typeface="Times New Roman" pitchFamily="18" charset="0"/>
                <a:cs typeface="Times New Roman" pitchFamily="18" charset="0"/>
              </a:rPr>
              <a:t>Басаргин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Виктор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Федорович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министр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регионального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развития РФ.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5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Материалы пленарного заседания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Выступление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Мау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В.А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Время стратегических инициатив: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необходимо России и ее регионам сегодня?»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Стратегия появляется в условиях макроэкономической стабильности.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Вопросы участникам пленарного заседания: какие стратегии для страны и лично для себя?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Вьюгин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Олег Вячеславович, председатель совета директоров ОАО «МДМ Банк»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Начинается этап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условиях ограниченных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ресурсов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источников роста.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Необходимо изменить баланс (1)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между социальной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политикой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инновационным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развитием,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обеспечить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динамичный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рост экономики.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Андросов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Кирилл Геннадьевич, член совета директоров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Altera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Investment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Fund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Стратегия может быть сформулирована как «надо выбрать стратегию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Проектный подход (2)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Утверждаем план-график и назначаем ответственного.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Дмитриев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Владимир Александрович, председатель ГК «Внешэкономбанк»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Сейчас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важно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государственно-частное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партнерство (3)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Расширение обязательств 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последовательная реализация ГЧП.</a:t>
            </a:r>
          </a:p>
          <a:p>
            <a:pPr marL="0" indent="0"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Вьюгин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Почему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1,5 раза вырос госаппарат и количество равно работающим в производстве.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91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lv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Воскресенский Станислав Сергеевич, заместитель Министра экономического 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РФ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Большая часть людей на экономическом форуме – не предприниматели. Почему? Нет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инвестиционного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климата (4)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Прыгнуть вверх в инвестиционных рейтингах. В 2011 году с 124 на 120 место.</a:t>
            </a:r>
          </a:p>
          <a:p>
            <a:pPr marL="0" lv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Никитин Андрей Сергеевич, генеральный директор Агентства стратегических инициатив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Надо развивать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человеческий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потенциал (5)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Нет инженерных рабочих, технологов.</a:t>
            </a:r>
          </a:p>
          <a:p>
            <a:pPr marL="0" lv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Дмитриев Кирилл Александрович, генеральный директор Российского фонда прямых инвестиций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Инвестиции, конкурентоспособность и экономический рост.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Долгосрочные и умные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деньги (6)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 не спекулятивный капитал.</a:t>
            </a:r>
          </a:p>
          <a:p>
            <a:pPr marL="0" indent="0">
              <a:buNone/>
            </a:pPr>
            <a:endParaRPr lang="ru-RU" sz="1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Вопросы из зала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Почему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 развитии человеческого капитала не рассматриваются вопросы культуры, хотя об образовании Вы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говорили?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Красноярске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практически нет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книжных магазинов. В Москве и Санкт-Петербурге с этим намного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лучше.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Когда в муниципальных образованиях будут оставаться налоги? Невозможно говорить об инициативах.</a:t>
            </a: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Пенсия металлурга 9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рублей. Высокие тарифы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4. Пока Москва будет жить лучше из регионов будут уезжать и стимулов к развитию не будет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46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Круглые столы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1. Институты развития. Доступ к новым компетенциям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потенциал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приоритеты международного сотрудничества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Образование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 Карьерные линии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молодежи.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инженерного образования в России. Кадровые лифты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для развития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рынка труда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Олег Алексеев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вице-президент Фонда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Участники обсуждения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Ваганов Евгений Александрович, ректор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СФУ, 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Волков Андрей Евгеньевич, ректор МШУ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Зинов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Владимир Глебович, декан факультета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-технологического бизнеса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РАНХиГС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Леднев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Владимир Алексеевич, первый проректор университета «Синергия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», 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Песков Дмитрий Николаевич, директор направления «Молодые профессионалы»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АСИ, 6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Реморенко Игорь Михайлович, статс-секретарь – заместитель министра образования и науки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РФ, 7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Шмулевич Марк Михайлович, руководитель проекта «Международный центр квантовой оптики и квантовых технологий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Развитие инфраструктуры как условие экономического роста</a:t>
            </a:r>
          </a:p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Модернизация инфраструктурных объектов. «Умное регулирование». Как успешно реализовывать механизм государственно-частного партнерства?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Модератор: Ермолай Солженицын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управляющий партнер московского офиса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McKinsey &amp; Company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14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04664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Круглый стол - образование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. Карьерные линии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молодежи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инженерного образования в России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Кадровые лифты для развития рынка труда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Управленческие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компетенции добавить к инженерным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гуманитарным направлениям.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первую очередь, планирование (не рынок, не бухгалтерию).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 Планирование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качество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проекты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Технарю, получившему некоторые управленческие и экономические знания, более востребован нежели просто экономист или другой гуманитарий.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Базовая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подготовка зависит от стратегии долгосрочного развития отрасли от чего и будет зависеть образовательная компонента.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может дойти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до 1 уровня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занять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менеджерскую позицию,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Росатоме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только лишь до 5 уровня и дальше он дискредитируется.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Предпринимательская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жилка.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группа, которая достигает результатов, их руководители такой жилкой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обладает. При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выборе из двух мы выбираем более сообразительного.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развитых странах обратная ситуация как вернуть профессоров из коммерции.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Сколково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подписало соглашение с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 создании совместного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магистерско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-аспирантского (название по сути) технологического университета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8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48680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Круглый стол - образование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Вероятность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того что инновационный инженер попадется в инновационное предприятие – 0,5%,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требования стандарта третьего поколения позволяют повысить академическую свободу.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Передача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знаний происходит в кабинете.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подготовки инженеров плохое.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Какой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Проходной балл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берут всех, а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MIT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 другие приходят лучшие!!! Учим худших за счет лучших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130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баллов ЕГЭ – проходной балл (троечники или двоечники).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Работодатели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 формулируют ни количественный ни качественный заказ.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Студенты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 понимают где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работать. Нет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ясности в карьерном росте. Требуется большая материальная база и вузы не хотят вкладываться. Нет практики!!!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Разрушена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допобразования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(юный техник и т.п.). Работа с умными детьми.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инженерам преподается курс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антропологии (даже открыт факультет искусствоведения для инженеров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18.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% НИОКР-х заказов оборонного характера. Именно они дают возможность рисковать, а госзаказ должен быть исполнен обязательно. </a:t>
            </a:r>
          </a:p>
        </p:txBody>
      </p:sp>
    </p:spTree>
    <p:extLst>
      <p:ext uri="{BB962C8B-B14F-4D97-AF65-F5344CB8AC3E}">
        <p14:creationId xmlns:p14="http://schemas.microsoft.com/office/powerpoint/2010/main" val="407548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Rt1DLVgEEmg5FPs1TdjY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OTnyVcQDIkON3Vyv889ekQ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3CqHAJrHkKjtat1zNHO8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Ih0UmmdREqMGsHcM3y64g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LdWtW.F7UCgPRMPEAtp8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f4hv5hU2UKfNehHHUZoVQ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jS23BDjykOX6c561L8HKQ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ieN8xKjGE2v4EP2ov2h8g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acket"/>
  <p:tag name="THINKCELLSHAPEDONOTDELETE" val="pfm.zcJWnFE2mt5cXE5XT3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acket"/>
  <p:tag name="THINKCELLSHAPEDONOTDELETE" val="pYm5.w.d11UykAWGxlYxvuQ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zCVPDU_z0uCmp6JTRYwd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Z.kCftba0C87rY_bXvpmg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oQxLI.ELUqXKgYK9xqw1w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EHCc9QR90yYybADT_MLJQ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Za2VBWnC06wG.FtJoIJLg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KTy9hqEzq0KWKH7oLdSGi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4s6npJNE0udNrOaxeOfHw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w3fds030awhZPG5hRybg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fbNAjZR0SVGtr.4PdEz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bYjCgKhECCS.5M17rD1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.gx_tQkF0qMFD_FiMS..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RU9uGxT3UWWCGzJFxvwy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d1D5iGfUChvMijwDo.Tw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TgeEUulE0afZ9tWOT7Do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ehC81Kxs0603bYzszbDfQ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p2R7zvFEuXyHG09NJkn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eAG5ooN9kWxDh5qgRW2V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m7refCMUkGiOq0OxhKnP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Mc31vtWVkSskQS9rm3ua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qY6GjaxNUS7ZombCxdn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RQJDQg5k6lVxd5Cz8Wk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mXQnz7nEkiJdwZit.EvE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9pQFqep70.ypE6m.JREI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2Tkvakvo0O37cynP5blT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qs_.bc0UUKdiiBPL.j7m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a6ZhgZt1U.cIoqglOAq6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X03Bh5aLkehs4zpUPAiC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mt8I1aarkSCIj9XuR0Nm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e70tfqjU.tzUg1DUvW3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sngaJSUd0KZkyPtLev0.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rtItg1YrEye3wSdKtohG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SMb4OsUr0.FOzWJ0Id1B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AmQHiJ0JUWuFa8V2wNdd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m2NNAOBe0yNhR2HI5Y_2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CK SLIDE ELEMENTS" val="McK Slide Elements"/>
  <p:tag name="RESIZE" val="Yes"/>
  <p:tag name="THINKCELLSHAPEDONOTDELETE" val="piRehW9bMNkqtUCtKTjbUH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4t6GeQ80WvAdi6MV0m.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K.RkDP9U6g6aPEknZBb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Hfgqhiz5U6lSbvaUVzm3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w2mupbxTESMdORJuLA.q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0txU.d0BUCGZWrNeJMrA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fBGsGP1b0etxs9VBIgf1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fWA6u794EG.odzx6UwKe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8OXNA8cmEiU6D4zYInL1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4hdi759sEGxARDBwGLhk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i05UoeQok20OYaFXcLyQ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ZRQTPER7ke19Ff6CkfB8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TmArl08vkW1LwykQD_wO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EzQvjWMy0u7DcVUKxrCE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EX3iznZokC5X3s4Ew6mg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K67eLmLaUmOi_HcaFr1u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uW7ueqDiUOxcz1GF4wkG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A4LHE7cPEKGmC.i.7GwA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_DoT7UTckSz7i6dxCmgB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HjMoiYThkC9vtQY89g95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JE6DgrFa0.SQtpClsqYY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iaZQmPqXkKeRoqkNnmfv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rvUW2RM20u4gpjKkgezN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RHI_1m0kCnDAt3Ey8r_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3f4ajExAUGi.qKTflKF2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nGfzy4uHEiu0TzMXsE3t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_eUTlkw40md6UT7JKSSa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vbrjNyZgkeqc8dGqXKCW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bz7uavD8UahR2ciZq0jK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11HxqlGnUmdATjMBMNzl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1Ha51mAPkGgtj873nfTF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v6MrxuXqkmAMiBtcwKb2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h9eYCnbUCPakpK8H9b2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T.5InBvU0W88j.jVNw33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9r3OfQVRkSGEKyr4683o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N3u.elMO0ChlIJLSUrpU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3fYyiT59k2g6OF1Cgi8e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moEB1uzRkSa2wodb52Kv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Z7p4J4BAkCmTZBLrfnh4g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fA.vdZk2UiYKCw4JYgPM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B5O51VqAUi6S6V1bmzM7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ViisVpiG0C17fYUDkxCk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V3ZgJXp0umaI70A2D9r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aWwuCpBy0G0Syslv9_jiQ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A1HWgPXUWq4SlwabOS8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MGtH9AjwkCH1okhMJmyZg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NeG5RE3zkOmQuWTPjnho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4Y3uhPr50K8.IBfnCY7n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OdFWDhQuky_eLChIoSTc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leMCUdIu06rjUJ957dLl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v2lygoKUk6bQQ4yWyQDe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9qf9xUr5kmQFCRvddIjf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A1jCz8e6UWupebOJT69o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HOfTwPRVUeV1GEfMoGW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A.Mi.5jDDUWSK8fBOVq05Q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znU93fuhkyLF2D_ux3C3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dMdShEiT0iY7gyRVx78r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PbXVqJMuUeo9huWWoifs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bEHY962wE.T0ZE54osac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k7JU4u2hkid39lTRi10j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kgPIWVak.GA8rbxWjEt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y_IzumVkWwfNTXEWmntA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OYCBzPRyk6sUcSvPAZ.oA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AQ76iGgPk6VkopQ_lE1G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72pH6eQR0._H_bc5DWpj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1tqUL.3keOBFIqiqxmLA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QJ60FgCxUKE7twX_GZok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e0nVI4cakOCaSJuzKSvW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mAlNdP5xkGYeSwACvJAsA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qUZNHkk.0WnF_4QtNExi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Yj4LCwx0OXPENpItH5Wg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3gT5mKj40WNJgfQNP56f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IAhVku0Sk6QRxTFuu16xg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Nd9BQQ5okSO_cGo8cE91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U84gmrhUWS7BXESJLHgQ"/>
</p:tagLst>
</file>

<file path=ppt/theme/theme1.xml><?xml version="1.0" encoding="utf-8"?>
<a:theme xmlns:a="http://schemas.openxmlformats.org/drawingml/2006/main" name="Презентация_Анализ КСП РТ_май_2011 20-06-1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Презентация_Анализ КСП РТ_май_2011 20-06-11</Template>
  <TotalTime>147</TotalTime>
  <Words>2622</Words>
  <Application>Microsoft Office PowerPoint</Application>
  <PresentationFormat>Экран (4:3)</PresentationFormat>
  <Paragraphs>362</Paragraphs>
  <Slides>22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Презентация_Анализ КСП РТ_май_2011 20-06-11</vt:lpstr>
      <vt:lpstr>think-cell Slide</vt:lpstr>
      <vt:lpstr>Chart</vt:lpstr>
      <vt:lpstr>Информация по итогам Красноярского экономического форума – 2012.  16-19 февраля 2012 г.  «Время стратегических инициатив» Участник: Сафиуллин Л.Н.</vt:lpstr>
      <vt:lpstr>Организация работы форума</vt:lpstr>
      <vt:lpstr>Основные участники и партнеры форума</vt:lpstr>
      <vt:lpstr>Участники пленарного заседания</vt:lpstr>
      <vt:lpstr>Материалы пленарного заседания</vt:lpstr>
      <vt:lpstr>Презентация PowerPoint</vt:lpstr>
      <vt:lpstr>Круглые столы</vt:lpstr>
      <vt:lpstr>Круглый стол - образование</vt:lpstr>
      <vt:lpstr>Круглый стол - образование</vt:lpstr>
      <vt:lpstr>Круглый стол - инфраструктура</vt:lpstr>
      <vt:lpstr>По мере "возврата" Азии к своей исторической половине ВВП планеты, возможности сотрудничества для России в регионе существенно возрастут</vt:lpstr>
      <vt:lpstr>В России, с учетом  бюджетных обязательств, также нужно искать дополнительные источники финансирования инвестиций</vt:lpstr>
      <vt:lpstr>Большинство объектов инфраструктуры в мире по-прежнему финансируется «традиционным» образом – из бюджета</vt:lpstr>
      <vt:lpstr>Объемы перевозок грузов железнодорожным транспортом за  2011 г. и прогноз на 2015 г.</vt:lpstr>
      <vt:lpstr>Неосвоенный объём грузовых перевозок в 2015 году</vt:lpstr>
      <vt:lpstr>Презентация PowerPoint</vt:lpstr>
      <vt:lpstr>Круглые столы</vt:lpstr>
      <vt:lpstr>Круглые столы</vt:lpstr>
      <vt:lpstr>Лекционная программа в рамках Института семантики систем</vt:lpstr>
      <vt:lpstr>Содержание лекции 1</vt:lpstr>
      <vt:lpstr>Итоговое пленарное заседание: подведение итогов работы форума. Модераторы круглых столов</vt:lpstr>
      <vt:lpstr>Итоговое пленарное заседание: подведение итогов работы форума. Модераторы круглых столов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СТРУКТУРНОЕ ИССЛЕДОВАНИЕ КОНКУРЕНТОСПОСОБНОСТИ РЕСПУБЛИКИ ТАТАРСТАН 2008-2010 гг.</dc:title>
  <dc:creator>Ленар</dc:creator>
  <cp:lastModifiedBy>Сафиуллин ЛН</cp:lastModifiedBy>
  <cp:revision>51</cp:revision>
  <cp:lastPrinted>2011-06-16T10:17:55Z</cp:lastPrinted>
  <dcterms:created xsi:type="dcterms:W3CDTF">2012-02-20T07:52:14Z</dcterms:created>
  <dcterms:modified xsi:type="dcterms:W3CDTF">2012-02-21T04:30:58Z</dcterms:modified>
</cp:coreProperties>
</file>